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66" r:id="rId6"/>
    <p:sldId id="267" r:id="rId7"/>
    <p:sldId id="259" r:id="rId8"/>
    <p:sldId id="260" r:id="rId9"/>
    <p:sldId id="261" r:id="rId10"/>
    <p:sldId id="262" r:id="rId11"/>
    <p:sldId id="269" r:id="rId12"/>
    <p:sldId id="268" r:id="rId13"/>
    <p:sldId id="270" r:id="rId14"/>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C4208"/>
    <a:srgbClr val="000000"/>
    <a:srgbClr val="FFC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9D6101-3C54-433A-A244-29E1C296AC97}" v="41" dt="2022-12-07T05:26:21.8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2016" y="96"/>
      </p:cViewPr>
      <p:guideLst>
        <p:guide orient="horz" pos="3168"/>
        <p:guide pos="2448"/>
      </p:guideLst>
    </p:cSldViewPr>
  </p:slideViewPr>
  <p:notesTextViewPr>
    <p:cViewPr>
      <p:scale>
        <a:sx n="100" d="100"/>
        <a:sy n="100" d="100"/>
      </p:scale>
      <p:origin x="0" y="0"/>
    </p:cViewPr>
  </p:notesTextViewPr>
  <p:sorterViewPr>
    <p:cViewPr>
      <p:scale>
        <a:sx n="100" d="100"/>
        <a:sy n="100" d="100"/>
      </p:scale>
      <p:origin x="0" y="21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3"/>
    </mc:Choice>
    <mc:Fallback>
      <c:style val="13"/>
    </mc:Fallback>
  </mc:AlternateContent>
  <c:chart>
    <c:title>
      <c:overlay val="0"/>
    </c:title>
    <c:autoTitleDeleted val="0"/>
    <c:plotArea>
      <c:layout/>
      <c:pieChart>
        <c:varyColors val="1"/>
        <c:ser>
          <c:idx val="0"/>
          <c:order val="0"/>
          <c:tx>
            <c:strRef>
              <c:f>Sheet1!$B$1</c:f>
              <c:strCache>
                <c:ptCount val="1"/>
                <c:pt idx="0">
                  <c:v>Gender</c:v>
                </c:pt>
              </c:strCache>
            </c:strRef>
          </c:tx>
          <c:dLbls>
            <c:dLbl>
              <c:idx val="0"/>
              <c:layout>
                <c:manualLayout>
                  <c:x val="-0.21999375078115241"/>
                  <c:y val="-2.997271315372794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205C-403E-A3F6-CBE5B22B3161}"/>
                </c:ext>
              </c:extLst>
            </c:dLbl>
            <c:spPr>
              <a:noFill/>
              <a:ln>
                <a:noFill/>
              </a:ln>
              <a:effectLst/>
            </c:spPr>
            <c:txPr>
              <a:bodyPr/>
              <a:lstStyle/>
              <a:p>
                <a:pPr>
                  <a:defRPr sz="2000"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Sheet1!$A$2:$A$3</c:f>
              <c:strCache>
                <c:ptCount val="2"/>
                <c:pt idx="0">
                  <c:v>Women</c:v>
                </c:pt>
                <c:pt idx="1">
                  <c:v>Men</c:v>
                </c:pt>
              </c:strCache>
            </c:strRef>
          </c:cat>
          <c:val>
            <c:numRef>
              <c:f>Sheet1!$B$2:$B$3</c:f>
              <c:numCache>
                <c:formatCode>0%</c:formatCode>
                <c:ptCount val="2"/>
                <c:pt idx="0">
                  <c:v>0.60000000000000064</c:v>
                </c:pt>
                <c:pt idx="1">
                  <c:v>0.4</c:v>
                </c:pt>
              </c:numCache>
            </c:numRef>
          </c:val>
          <c:extLst>
            <c:ext xmlns:c16="http://schemas.microsoft.com/office/drawing/2014/chart" uri="{C3380CC4-5D6E-409C-BE32-E72D297353CC}">
              <c16:uniqueId val="{00000001-205C-403E-A3F6-CBE5B22B3161}"/>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title>
      <c:overlay val="0"/>
    </c:title>
    <c:autoTitleDeleted val="0"/>
    <c:plotArea>
      <c:layout/>
      <c:pieChart>
        <c:varyColors val="1"/>
        <c:ser>
          <c:idx val="0"/>
          <c:order val="0"/>
          <c:tx>
            <c:strRef>
              <c:f>Sheet1!$B$1</c:f>
              <c:strCache>
                <c:ptCount val="1"/>
                <c:pt idx="0">
                  <c:v>Marital Status</c:v>
                </c:pt>
              </c:strCache>
            </c:strRef>
          </c:tx>
          <c:dLbls>
            <c:dLbl>
              <c:idx val="0"/>
              <c:layout>
                <c:manualLayout>
                  <c:x val="-0.18436122568012334"/>
                  <c:y val="-0.1874106507248724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2965-4017-BC6A-70BAC48DFD11}"/>
                </c:ext>
              </c:extLst>
            </c:dLbl>
            <c:spPr>
              <a:noFill/>
              <a:ln>
                <a:noFill/>
              </a:ln>
              <a:effectLst/>
            </c:spPr>
            <c:txPr>
              <a:bodyPr/>
              <a:lstStyle/>
              <a:p>
                <a:pPr>
                  <a:defRPr sz="2000"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Sheet1!$A$2:$A$3</c:f>
              <c:strCache>
                <c:ptCount val="2"/>
                <c:pt idx="0">
                  <c:v>Single</c:v>
                </c:pt>
                <c:pt idx="1">
                  <c:v>Married</c:v>
                </c:pt>
              </c:strCache>
            </c:strRef>
          </c:cat>
          <c:val>
            <c:numRef>
              <c:f>Sheet1!$B$2:$B$3</c:f>
              <c:numCache>
                <c:formatCode>0%</c:formatCode>
                <c:ptCount val="2"/>
                <c:pt idx="0">
                  <c:v>0.73000000000000065</c:v>
                </c:pt>
                <c:pt idx="1">
                  <c:v>0.27</c:v>
                </c:pt>
              </c:numCache>
            </c:numRef>
          </c:val>
          <c:extLst>
            <c:ext xmlns:c16="http://schemas.microsoft.com/office/drawing/2014/chart" uri="{C3380CC4-5D6E-409C-BE32-E72D297353CC}">
              <c16:uniqueId val="{00000001-2965-4017-BC6A-70BAC48DFD11}"/>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hart>
    <c:title>
      <c:overlay val="0"/>
    </c:title>
    <c:autoTitleDeleted val="0"/>
    <c:plotArea>
      <c:layout/>
      <c:pieChart>
        <c:varyColors val="1"/>
        <c:ser>
          <c:idx val="0"/>
          <c:order val="0"/>
          <c:tx>
            <c:strRef>
              <c:f>Sheet1!$B$1</c:f>
              <c:strCache>
                <c:ptCount val="1"/>
                <c:pt idx="0">
                  <c:v>Age Group</c:v>
                </c:pt>
              </c:strCache>
            </c:strRef>
          </c:tx>
          <c:dLbls>
            <c:dLbl>
              <c:idx val="0"/>
              <c:layout>
                <c:manualLayout>
                  <c:x val="-0.21374317793609138"/>
                  <c:y val="-5.8579045053589164E-2"/>
                </c:manualLayout>
              </c:layout>
              <c:spPr/>
              <c:txPr>
                <a:bodyPr/>
                <a:lstStyle/>
                <a:p>
                  <a:pPr>
                    <a:defRPr sz="2000" b="1"/>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2CC8-428F-9469-381BAA1A8020}"/>
                </c:ext>
              </c:extLst>
            </c:dLbl>
            <c:dLbl>
              <c:idx val="1"/>
              <c:spPr/>
              <c:txPr>
                <a:bodyPr/>
                <a:lstStyle/>
                <a:p>
                  <a:pPr>
                    <a:defRPr sz="2000" b="1"/>
                  </a:pPr>
                  <a:endParaRPr lang="en-US"/>
                </a:p>
              </c:txPr>
              <c:showLegendKey val="0"/>
              <c:showVal val="0"/>
              <c:showCatName val="1"/>
              <c:showSerName val="0"/>
              <c:showPercent val="1"/>
              <c:showBubbleSize val="0"/>
              <c:extLst>
                <c:ext xmlns:c16="http://schemas.microsoft.com/office/drawing/2014/chart" uri="{C3380CC4-5D6E-409C-BE32-E72D297353CC}">
                  <c16:uniqueId val="{00000001-2CC8-428F-9469-381BAA1A8020}"/>
                </c:ext>
              </c:extLst>
            </c:dLbl>
            <c:spPr>
              <a:noFill/>
              <a:ln>
                <a:noFill/>
              </a:ln>
              <a:effectLst/>
            </c:spPr>
            <c:txPr>
              <a:bodyPr/>
              <a:lstStyle/>
              <a:p>
                <a:pPr>
                  <a:defRPr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Sheet1!$A$2:$A$3</c:f>
              <c:strCache>
                <c:ptCount val="2"/>
                <c:pt idx="0">
                  <c:v>25-54</c:v>
                </c:pt>
                <c:pt idx="1">
                  <c:v>Other</c:v>
                </c:pt>
              </c:strCache>
            </c:strRef>
          </c:cat>
          <c:val>
            <c:numRef>
              <c:f>Sheet1!$B$2:$B$3</c:f>
              <c:numCache>
                <c:formatCode>0%</c:formatCode>
                <c:ptCount val="2"/>
                <c:pt idx="0">
                  <c:v>0.62000000000000077</c:v>
                </c:pt>
                <c:pt idx="1">
                  <c:v>0.38000000000000045</c:v>
                </c:pt>
              </c:numCache>
            </c:numRef>
          </c:val>
          <c:extLst>
            <c:ext xmlns:c16="http://schemas.microsoft.com/office/drawing/2014/chart" uri="{C3380CC4-5D6E-409C-BE32-E72D297353CC}">
              <c16:uniqueId val="{00000002-2CC8-428F-9469-381BAA1A8020}"/>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3"/>
    </mc:Choice>
    <mc:Fallback>
      <c:style val="13"/>
    </mc:Fallback>
  </mc:AlternateContent>
  <c:chart>
    <c:title>
      <c:overlay val="0"/>
      <c:txPr>
        <a:bodyPr/>
        <a:lstStyle/>
        <a:p>
          <a:pPr>
            <a:defRPr sz="2400"/>
          </a:pPr>
          <a:endParaRPr lang="en-US"/>
        </a:p>
      </c:txPr>
    </c:title>
    <c:autoTitleDeleted val="0"/>
    <c:plotArea>
      <c:layout/>
      <c:pieChart>
        <c:varyColors val="1"/>
        <c:ser>
          <c:idx val="0"/>
          <c:order val="0"/>
          <c:tx>
            <c:strRef>
              <c:f>Sheet1!$B$1</c:f>
              <c:strCache>
                <c:ptCount val="1"/>
                <c:pt idx="0">
                  <c:v>Employment</c:v>
                </c:pt>
              </c:strCache>
            </c:strRef>
          </c:tx>
          <c:dLbls>
            <c:dLbl>
              <c:idx val="0"/>
              <c:layout>
                <c:manualLayout>
                  <c:x val="-0.13615217740639571"/>
                  <c:y val="-0.19078239422878263"/>
                </c:manualLayout>
              </c:layout>
              <c:spPr/>
              <c:txPr>
                <a:bodyPr/>
                <a:lstStyle/>
                <a:p>
                  <a:pPr>
                    <a:defRPr sz="2400" b="1"/>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DFB8-4B0A-BB2D-953F25FDD9C6}"/>
                </c:ext>
              </c:extLst>
            </c:dLbl>
            <c:dLbl>
              <c:idx val="1"/>
              <c:layout>
                <c:manualLayout>
                  <c:x val="0.13530076597568139"/>
                  <c:y val="0.18963260571382659"/>
                </c:manualLayout>
              </c:layout>
              <c:spPr/>
              <c:txPr>
                <a:bodyPr/>
                <a:lstStyle/>
                <a:p>
                  <a:pPr>
                    <a:defRPr sz="2400" b="1"/>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FB8-4B0A-BB2D-953F25FDD9C6}"/>
                </c:ext>
              </c:extLst>
            </c:dLbl>
            <c:spPr>
              <a:noFill/>
              <a:ln>
                <a:noFill/>
              </a:ln>
              <a:effectLst/>
            </c:spPr>
            <c:txPr>
              <a:bodyPr/>
              <a:lstStyle/>
              <a:p>
                <a:pPr>
                  <a:defRPr sz="2000"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Sheet1!$A$2:$A$3</c:f>
              <c:strCache>
                <c:ptCount val="2"/>
                <c:pt idx="0">
                  <c:v>F/T</c:v>
                </c:pt>
                <c:pt idx="1">
                  <c:v>P/T</c:v>
                </c:pt>
              </c:strCache>
            </c:strRef>
          </c:cat>
          <c:val>
            <c:numRef>
              <c:f>Sheet1!$B$2:$B$3</c:f>
              <c:numCache>
                <c:formatCode>0%</c:formatCode>
                <c:ptCount val="2"/>
                <c:pt idx="0">
                  <c:v>0.66000000000000103</c:v>
                </c:pt>
                <c:pt idx="1">
                  <c:v>0.22</c:v>
                </c:pt>
              </c:numCache>
            </c:numRef>
          </c:val>
          <c:extLst>
            <c:ext xmlns:c16="http://schemas.microsoft.com/office/drawing/2014/chart" uri="{C3380CC4-5D6E-409C-BE32-E72D297353CC}">
              <c16:uniqueId val="{00000002-DFB8-4B0A-BB2D-953F25FDD9C6}"/>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Household Income</c:v>
                </c:pt>
              </c:strCache>
            </c:strRef>
          </c:tx>
          <c:dPt>
            <c:idx val="0"/>
            <c:bubble3D val="0"/>
            <c:spPr>
              <a:solidFill>
                <a:schemeClr val="accent6">
                  <a:shade val="65000"/>
                </a:schemeClr>
              </a:solidFill>
              <a:ln w="19050">
                <a:solidFill>
                  <a:schemeClr val="lt1"/>
                </a:solidFill>
              </a:ln>
              <a:effectLst/>
            </c:spPr>
            <c:extLst>
              <c:ext xmlns:c16="http://schemas.microsoft.com/office/drawing/2014/chart" uri="{C3380CC4-5D6E-409C-BE32-E72D297353CC}">
                <c16:uniqueId val="{00000000-2A27-4259-A4A0-05E4361725AA}"/>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1-2A27-4259-A4A0-05E4361725AA}"/>
              </c:ext>
            </c:extLst>
          </c:dPt>
          <c:dPt>
            <c:idx val="2"/>
            <c:bubble3D val="0"/>
            <c:spPr>
              <a:solidFill>
                <a:schemeClr val="accent6">
                  <a:tint val="65000"/>
                </a:schemeClr>
              </a:solidFill>
              <a:ln w="19050">
                <a:solidFill>
                  <a:schemeClr val="lt1"/>
                </a:solidFill>
              </a:ln>
              <a:effectLst/>
            </c:spPr>
            <c:extLst>
              <c:ext xmlns:c16="http://schemas.microsoft.com/office/drawing/2014/chart" uri="{C3380CC4-5D6E-409C-BE32-E72D297353CC}">
                <c16:uniqueId val="{00000005-25F7-4454-A6B6-37F55E2EA739}"/>
              </c:ext>
            </c:extLst>
          </c:dPt>
          <c:dLbls>
            <c:dLbl>
              <c:idx val="0"/>
              <c:layout>
                <c:manualLayout>
                  <c:x val="-0.20712786484874102"/>
                  <c:y val="-0.20336481705461476"/>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fld id="{95E59A0F-C29B-4494-8DF7-314C2CB103AE}" type="CATEGORYNAME">
                      <a:rPr lang="en-US" sz="2000" b="1"/>
                      <a:pPr>
                        <a:defRPr sz="2000" b="1"/>
                      </a:pPr>
                      <a:t>[CATEGORY NAME]</a:t>
                    </a:fld>
                    <a:r>
                      <a:rPr lang="en-US" sz="2000" b="1"/>
                      <a:t>
38%</a:t>
                    </a:r>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773951937656913"/>
                      <c:h val="0.16144553928115157"/>
                    </c:manualLayout>
                  </c15:layout>
                  <c15:dlblFieldTable/>
                  <c15:showDataLabelsRange val="0"/>
                </c:ext>
                <c:ext xmlns:c16="http://schemas.microsoft.com/office/drawing/2014/chart" uri="{C3380CC4-5D6E-409C-BE32-E72D297353CC}">
                  <c16:uniqueId val="{00000000-2A27-4259-A4A0-05E4361725AA}"/>
                </c:ext>
              </c:extLst>
            </c:dLbl>
            <c:dLbl>
              <c:idx val="1"/>
              <c:tx>
                <c:rich>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fld id="{A2625E1B-ABAA-4820-A576-D4F99AAB3787}" type="CATEGORYNAME">
                      <a:rPr lang="en-US" sz="2000" b="1"/>
                      <a:pPr>
                        <a:defRPr sz="2000" b="1"/>
                      </a:pPr>
                      <a:t>[CATEGORY NAME]</a:t>
                    </a:fld>
                    <a:r>
                      <a:rPr lang="en-US" sz="2000" b="1"/>
                      <a:t>
62%</a:t>
                    </a: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1"/>
              <c:showSerName val="0"/>
              <c:showPercent val="1"/>
              <c:showBubbleSize val="0"/>
              <c:extLst>
                <c:ext xmlns:c15="http://schemas.microsoft.com/office/drawing/2012/chart" uri="{CE6537A1-D6FC-4f65-9D91-7224C49458BB}">
                  <c15:layout>
                    <c:manualLayout>
                      <c:w val="0.10620926963964634"/>
                      <c:h val="0.14075328844762316"/>
                    </c:manualLayout>
                  </c15:layout>
                  <c15:dlblFieldTable/>
                  <c15:showDataLabelsRange val="0"/>
                </c:ext>
                <c:ext xmlns:c16="http://schemas.microsoft.com/office/drawing/2014/chart" uri="{C3380CC4-5D6E-409C-BE32-E72D297353CC}">
                  <c16:uniqueId val="{00000001-2A27-4259-A4A0-05E4361725A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2"/>
                <c:pt idx="0">
                  <c:v>$20k-$49k</c:v>
                </c:pt>
                <c:pt idx="1">
                  <c:v>$50k+</c:v>
                </c:pt>
              </c:strCache>
            </c:strRef>
          </c:cat>
          <c:val>
            <c:numRef>
              <c:f>Sheet1!$B$2:$B$4</c:f>
              <c:numCache>
                <c:formatCode>0%</c:formatCode>
                <c:ptCount val="3"/>
                <c:pt idx="0">
                  <c:v>0.57999999999999996</c:v>
                </c:pt>
                <c:pt idx="1">
                  <c:v>0.23</c:v>
                </c:pt>
              </c:numCache>
            </c:numRef>
          </c:val>
          <c:extLst>
            <c:ext xmlns:c16="http://schemas.microsoft.com/office/drawing/2014/chart" uri="{C3380CC4-5D6E-409C-BE32-E72D297353CC}">
              <c16:uniqueId val="{00000002-2A27-4259-A4A0-05E4361725AA}"/>
            </c:ext>
          </c:extLst>
        </c:ser>
        <c:dLbls>
          <c:dLblPos val="ctr"/>
          <c:showLegendKey val="0"/>
          <c:showVal val="0"/>
          <c:showCatName val="1"/>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3"/>
    </mc:Choice>
    <mc:Fallback>
      <c:style val="13"/>
    </mc:Fallback>
  </mc:AlternateContent>
  <c:chart>
    <c:autoTitleDeleted val="0"/>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hart>
    <c:title>
      <c:overlay val="0"/>
      <c:txPr>
        <a:bodyPr/>
        <a:lstStyle/>
        <a:p>
          <a:pPr>
            <a:defRPr sz="2400"/>
          </a:pPr>
          <a:endParaRPr lang="en-US"/>
        </a:p>
      </c:txPr>
    </c:title>
    <c:autoTitleDeleted val="0"/>
    <c:plotArea>
      <c:layout/>
      <c:pieChart>
        <c:varyColors val="1"/>
        <c:ser>
          <c:idx val="0"/>
          <c:order val="0"/>
          <c:tx>
            <c:strRef>
              <c:f>Sheet1!$B$1</c:f>
              <c:strCache>
                <c:ptCount val="1"/>
                <c:pt idx="0">
                  <c:v>Education</c:v>
                </c:pt>
              </c:strCache>
            </c:strRef>
          </c:tx>
          <c:dLbls>
            <c:dLbl>
              <c:idx val="0"/>
              <c:layout>
                <c:manualLayout>
                  <c:x val="-0.20761593036116563"/>
                  <c:y val="-0.20682102050736206"/>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5C3A-4632-838A-16B37D640EE5}"/>
                </c:ext>
              </c:extLst>
            </c:dLbl>
            <c:dLbl>
              <c:idx val="1"/>
              <c:layout>
                <c:manualLayout>
                  <c:x val="0.15780684945058571"/>
                  <c:y val="0.19217511814850274"/>
                </c:manualLayout>
              </c:layout>
              <c:tx>
                <c:rich>
                  <a:bodyPr/>
                  <a:lstStyle/>
                  <a:p>
                    <a:r>
                      <a:rPr lang="en-US" sz="2400" dirty="0"/>
                      <a:t>S</a:t>
                    </a:r>
                    <a:r>
                      <a:rPr lang="en-US" dirty="0"/>
                      <a:t>ome </a:t>
                    </a:r>
                  </a:p>
                  <a:p>
                    <a:r>
                      <a:rPr lang="en-US" dirty="0"/>
                      <a:t>College
27%</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5C3A-4632-838A-16B37D640EE5}"/>
                </c:ext>
              </c:extLst>
            </c:dLbl>
            <c:spPr>
              <a:noFill/>
              <a:ln>
                <a:noFill/>
              </a:ln>
              <a:effectLst/>
            </c:spPr>
            <c:txPr>
              <a:bodyPr/>
              <a:lstStyle/>
              <a:p>
                <a:pPr>
                  <a:defRPr sz="2400"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Sheet1!$A$2:$A$4</c:f>
              <c:strCache>
                <c:ptCount val="2"/>
                <c:pt idx="0">
                  <c:v>Undergrad or Higher</c:v>
                </c:pt>
                <c:pt idx="1">
                  <c:v>Some College</c:v>
                </c:pt>
              </c:strCache>
            </c:strRef>
          </c:cat>
          <c:val>
            <c:numRef>
              <c:f>Sheet1!$B$2:$B$4</c:f>
              <c:numCache>
                <c:formatCode>0%</c:formatCode>
                <c:ptCount val="3"/>
                <c:pt idx="0">
                  <c:v>0.61000000000000065</c:v>
                </c:pt>
                <c:pt idx="1">
                  <c:v>0.23</c:v>
                </c:pt>
              </c:numCache>
            </c:numRef>
          </c:val>
          <c:extLst>
            <c:ext xmlns:c16="http://schemas.microsoft.com/office/drawing/2014/chart" uri="{C3380CC4-5D6E-409C-BE32-E72D297353CC}">
              <c16:uniqueId val="{00000002-5C3A-4632-838A-16B37D640EE5}"/>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C8CCFE9-18EE-4C21-A103-87521E97DA2B}" type="datetimeFigureOut">
              <a:rPr lang="en-US" smtClean="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2124D4-EE38-4542-9059-085A6DB6A884}" type="slidenum">
              <a:rPr lang="en-US" smtClean="0"/>
              <a:pPr/>
              <a:t>‹#›</a:t>
            </a:fld>
            <a:endParaRPr lang="en-US" dirty="0"/>
          </a:p>
        </p:txBody>
      </p:sp>
    </p:spTree>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8CCFE9-18EE-4C21-A103-87521E97DA2B}" type="datetimeFigureOut">
              <a:rPr lang="en-US" smtClean="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2124D4-EE38-4542-9059-085A6DB6A884}" type="slidenum">
              <a:rPr lang="en-US" smtClean="0"/>
              <a:pPr/>
              <a:t>‹#›</a:t>
            </a:fld>
            <a:endParaRPr lang="en-US" dirty="0"/>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8CCFE9-18EE-4C21-A103-87521E97DA2B}" type="datetimeFigureOut">
              <a:rPr lang="en-US" smtClean="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2124D4-EE38-4542-9059-085A6DB6A884}" type="slidenum">
              <a:rPr lang="en-US" smtClean="0"/>
              <a:pPr/>
              <a:t>‹#›</a:t>
            </a:fld>
            <a:endParaRPr lang="en-US" dirty="0"/>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8CCFE9-18EE-4C21-A103-87521E97DA2B}" type="datetimeFigureOut">
              <a:rPr lang="en-US" smtClean="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2124D4-EE38-4542-9059-085A6DB6A884}" type="slidenum">
              <a:rPr lang="en-US" smtClean="0"/>
              <a:pPr/>
              <a:t>‹#›</a:t>
            </a:fld>
            <a:endParaRPr lang="en-US" dirty="0"/>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8CCFE9-18EE-4C21-A103-87521E97DA2B}" type="datetimeFigureOut">
              <a:rPr lang="en-US" smtClean="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2124D4-EE38-4542-9059-085A6DB6A884}" type="slidenum">
              <a:rPr lang="en-US" smtClean="0"/>
              <a:pPr/>
              <a:t>‹#›</a:t>
            </a:fld>
            <a:endParaRPr lang="en-US" dirty="0"/>
          </a:p>
        </p:txBody>
      </p:sp>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8CCFE9-18EE-4C21-A103-87521E97DA2B}" type="datetimeFigureOut">
              <a:rPr lang="en-US" smtClean="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2124D4-EE38-4542-9059-085A6DB6A884}" type="slidenum">
              <a:rPr lang="en-US" smtClean="0"/>
              <a:pPr/>
              <a:t>‹#›</a:t>
            </a:fld>
            <a:endParaRPr lang="en-US" dirty="0"/>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8CCFE9-18EE-4C21-A103-87521E97DA2B}" type="datetimeFigureOut">
              <a:rPr lang="en-US" smtClean="0"/>
              <a:pPr/>
              <a:t>12/7/2022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D2124D4-EE38-4542-9059-085A6DB6A884}" type="slidenum">
              <a:rPr lang="en-US" smtClean="0"/>
              <a:pPr/>
              <a:t>‹#›</a:t>
            </a:fld>
            <a:endParaRPr lang="en-US" dirty="0"/>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8CCFE9-18EE-4C21-A103-87521E97DA2B}" type="datetimeFigureOut">
              <a:rPr lang="en-US" smtClean="0"/>
              <a:pPr/>
              <a:t>12/7/2022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D2124D4-EE38-4542-9059-085A6DB6A884}" type="slidenum">
              <a:rPr lang="en-US" smtClean="0"/>
              <a:pPr/>
              <a:t>‹#›</a:t>
            </a:fld>
            <a:endParaRPr lang="en-US" dirty="0"/>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8CCFE9-18EE-4C21-A103-87521E97DA2B}" type="datetimeFigureOut">
              <a:rPr lang="en-US" smtClean="0"/>
              <a:pPr/>
              <a:t>12/7/2022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D2124D4-EE38-4542-9059-085A6DB6A884}" type="slidenum">
              <a:rPr lang="en-US" smtClean="0"/>
              <a:pPr/>
              <a:t>‹#›</a:t>
            </a:fld>
            <a:endParaRPr lang="en-US" dirty="0"/>
          </a:p>
        </p:txBody>
      </p:sp>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8CCFE9-18EE-4C21-A103-87521E97DA2B}" type="datetimeFigureOut">
              <a:rPr lang="en-US" smtClean="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2124D4-EE38-4542-9059-085A6DB6A884}" type="slidenum">
              <a:rPr lang="en-US" smtClean="0"/>
              <a:pPr/>
              <a:t>‹#›</a:t>
            </a:fld>
            <a:endParaRPr lang="en-US" dirty="0"/>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dirty="0"/>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8CCFE9-18EE-4C21-A103-87521E97DA2B}" type="datetimeFigureOut">
              <a:rPr lang="en-US" smtClean="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2124D4-EE38-4542-9059-085A6DB6A884}" type="slidenum">
              <a:rPr lang="en-US" smtClean="0"/>
              <a:pPr/>
              <a:t>‹#›</a:t>
            </a:fld>
            <a:endParaRPr lang="en-US" dirty="0"/>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7000"/>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FC8CCFE9-18EE-4C21-A103-87521E97DA2B}" type="datetimeFigureOut">
              <a:rPr lang="en-US" smtClean="0"/>
              <a:pPr/>
              <a:t>12/7/2022</a:t>
            </a:fld>
            <a:endParaRPr lang="en-US" dirty="0"/>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2D2124D4-EE38-4542-9059-085A6DB6A88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random/>
  </p:transition>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ponsorships@Hollalujah.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839200"/>
            <a:ext cx="7772400" cy="1219200"/>
          </a:xfrm>
          <a:prstGeom prst="rect">
            <a:avLst/>
          </a:prstGeom>
          <a:gradFill flip="none" rotWithShape="1">
            <a:gsLst>
              <a:gs pos="0">
                <a:srgbClr val="FC4208"/>
              </a:gs>
              <a:gs pos="100000">
                <a:srgbClr val="FFFF00"/>
              </a:gs>
              <a:gs pos="100000">
                <a:schemeClr val="bg1">
                  <a:shade val="100000"/>
                  <a:satMod val="11500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55663"/>
            <a:ext cx="7772400" cy="2699206"/>
          </a:xfrm>
          <a:prstGeom prst="rect">
            <a:avLst/>
          </a:prstGeom>
          <a:ln>
            <a:noFill/>
          </a:ln>
          <a:effectLst>
            <a:outerShdw blurRad="292100" dist="139700" dir="2700000" algn="tl" rotWithShape="0">
              <a:srgbClr val="333333">
                <a:alpha val="65000"/>
              </a:srgbClr>
            </a:outerShdw>
          </a:effectLst>
        </p:spPr>
      </p:pic>
      <p:sp>
        <p:nvSpPr>
          <p:cNvPr id="1028" name="Rectangle 4"/>
          <p:cNvSpPr>
            <a:spLocks noChangeArrowheads="1"/>
          </p:cNvSpPr>
          <p:nvPr/>
        </p:nvSpPr>
        <p:spPr bwMode="auto">
          <a:xfrm>
            <a:off x="1600200" y="2831068"/>
            <a:ext cx="4889672" cy="369332"/>
          </a:xfrm>
          <a:prstGeom prst="rect">
            <a:avLst/>
          </a:prstGeom>
          <a:solidFill>
            <a:schemeClr val="bg1"/>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1" i="1" u="none" strike="noStrike" cap="none" normalizeH="0" baseline="0" dirty="0">
                <a:ln>
                  <a:noFill/>
                </a:ln>
                <a:effectLst/>
                <a:latin typeface="+mj-lt"/>
                <a:ea typeface="MS Mincho" pitchFamily="49" charset="-128"/>
                <a:cs typeface="Calibri" pitchFamily="34" charset="0"/>
              </a:rPr>
              <a:t>A Branded Entertainment</a:t>
            </a:r>
            <a:r>
              <a:rPr kumimoji="0" lang="en-US" altLang="ja-JP" sz="1800" b="1" i="1" u="none" strike="noStrike" cap="none" normalizeH="0" dirty="0">
                <a:ln>
                  <a:noFill/>
                </a:ln>
                <a:effectLst/>
                <a:latin typeface="+mj-lt"/>
                <a:ea typeface="MS Mincho" pitchFamily="49" charset="-128"/>
                <a:cs typeface="Calibri" pitchFamily="34" charset="0"/>
              </a:rPr>
              <a:t> </a:t>
            </a:r>
            <a:r>
              <a:rPr kumimoji="0" lang="en-US" altLang="ja-JP" sz="1800" b="1" i="1" u="none" strike="noStrike" cap="none" normalizeH="0" baseline="0" dirty="0">
                <a:ln>
                  <a:noFill/>
                </a:ln>
                <a:effectLst/>
                <a:latin typeface="+mj-lt"/>
                <a:ea typeface="MS Mincho" pitchFamily="49" charset="-128"/>
                <a:cs typeface="Calibri" pitchFamily="34" charset="0"/>
              </a:rPr>
              <a:t>Marketing Opportunity</a:t>
            </a:r>
            <a:endParaRPr kumimoji="0" lang="en-US" altLang="ja-JP" sz="1800" b="1" i="1" u="none" strike="noStrike" cap="none" normalizeH="0" baseline="0" dirty="0">
              <a:ln>
                <a:noFill/>
              </a:ln>
              <a:effectLst/>
              <a:latin typeface="+mj-lt"/>
            </a:endParaRPr>
          </a:p>
        </p:txBody>
      </p:sp>
      <p:sp>
        <p:nvSpPr>
          <p:cNvPr id="1029" name="Rectangle 5"/>
          <p:cNvSpPr>
            <a:spLocks noChangeArrowheads="1"/>
          </p:cNvSpPr>
          <p:nvPr/>
        </p:nvSpPr>
        <p:spPr bwMode="auto">
          <a:xfrm>
            <a:off x="374020" y="8915400"/>
            <a:ext cx="702435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2400" b="1" i="1" u="none" strike="noStrike" cap="none" normalizeH="0" baseline="0" dirty="0">
                <a:ln>
                  <a:noFill/>
                </a:ln>
                <a:effectLst/>
                <a:latin typeface="+mj-lt"/>
                <a:ea typeface="MS Mincho" pitchFamily="49" charset="-128"/>
                <a:cs typeface="Calibri" pitchFamily="34" charset="0"/>
              </a:rPr>
              <a:t>Connect With Us &amp; Let Us Go To Work For Your Brand!</a:t>
            </a:r>
            <a:endParaRPr kumimoji="0" lang="en-US" altLang="ja-JP" sz="2400" b="0" i="1" u="none" strike="noStrike" cap="none" normalizeH="0" baseline="0" dirty="0">
              <a:ln>
                <a:noFill/>
              </a:ln>
              <a:effectLst/>
              <a:latin typeface="+mj-lt"/>
            </a:endParaRPr>
          </a:p>
        </p:txBody>
      </p:sp>
      <p:sp>
        <p:nvSpPr>
          <p:cNvPr id="1030" name="Rectangle 6"/>
          <p:cNvSpPr>
            <a:spLocks noChangeArrowheads="1"/>
          </p:cNvSpPr>
          <p:nvPr/>
        </p:nvSpPr>
        <p:spPr bwMode="auto">
          <a:xfrm>
            <a:off x="2168421" y="9372600"/>
            <a:ext cx="3435556" cy="400110"/>
          </a:xfrm>
          <a:prstGeom prst="rect">
            <a:avLst/>
          </a:prstGeom>
          <a:noFill/>
          <a:ln w="9525">
            <a:noFill/>
            <a:miter lim="800000"/>
            <a:headEnd/>
            <a:tailEnd/>
          </a:ln>
          <a:effectLst/>
        </p:spPr>
        <p:txBody>
          <a:bodyPr vert="horz" wrap="non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i="0" u="none" strike="noStrike" normalizeH="0" dirty="0">
                <a:ln w="18415" cmpd="sng">
                  <a:noFill/>
                  <a:prstDash val="solid"/>
                </a:ln>
                <a:solidFill>
                  <a:schemeClr val="accent5">
                    <a:lumMod val="40000"/>
                    <a:lumOff val="60000"/>
                  </a:schemeClr>
                </a:solidFill>
                <a:effectLst>
                  <a:outerShdw blurRad="63500" dir="3600000" algn="tl" rotWithShape="0">
                    <a:srgbClr val="000000">
                      <a:alpha val="70000"/>
                    </a:srgbClr>
                  </a:outerShdw>
                </a:effectLst>
                <a:latin typeface="Times New Roman" pitchFamily="18" charset="0"/>
                <a:ea typeface="MS Mincho" pitchFamily="49" charset="-128"/>
                <a:cs typeface="Calibri" pitchFamily="34" charset="0"/>
                <a:hlinkClick r:id="rId3"/>
              </a:rPr>
              <a:t>Sponsorships@Hollalujah.com</a:t>
            </a:r>
            <a:r>
              <a:rPr kumimoji="0" lang="en-US" altLang="ja-JP" i="0" u="none" strike="noStrike" normalizeH="0" dirty="0">
                <a:ln w="18415" cmpd="sng">
                  <a:noFill/>
                  <a:prstDash val="solid"/>
                </a:ln>
                <a:solidFill>
                  <a:schemeClr val="accent5">
                    <a:lumMod val="40000"/>
                    <a:lumOff val="60000"/>
                  </a:schemeClr>
                </a:solidFill>
                <a:effectLst>
                  <a:outerShdw blurRad="63500" dir="3600000" algn="tl" rotWithShape="0">
                    <a:srgbClr val="000000">
                      <a:alpha val="70000"/>
                    </a:srgbClr>
                  </a:outerShdw>
                </a:effectLst>
                <a:latin typeface="Times New Roman" pitchFamily="18" charset="0"/>
                <a:ea typeface="MS Mincho" pitchFamily="49" charset="-128"/>
                <a:cs typeface="Calibri" pitchFamily="34" charset="0"/>
              </a:rPr>
              <a:t> </a:t>
            </a:r>
            <a:endParaRPr kumimoji="0" lang="en-US" altLang="ja-JP" i="0" u="none" strike="noStrike" normalizeH="0" dirty="0">
              <a:ln w="18415" cmpd="sng">
                <a:noFill/>
                <a:prstDash val="solid"/>
              </a:ln>
              <a:solidFill>
                <a:schemeClr val="accent5">
                  <a:lumMod val="40000"/>
                  <a:lumOff val="60000"/>
                </a:schemeClr>
              </a:solidFill>
              <a:effectLst>
                <a:outerShdw blurRad="63500" dir="3600000" algn="tl" rotWithShape="0">
                  <a:srgbClr val="000000">
                    <a:alpha val="70000"/>
                  </a:srgbClr>
                </a:outerShdw>
              </a:effectLst>
              <a:latin typeface="Arial" pitchFamily="34" charset="0"/>
            </a:endParaRPr>
          </a:p>
        </p:txBody>
      </p:sp>
      <p:sp>
        <p:nvSpPr>
          <p:cNvPr id="27" name="TextBox 26"/>
          <p:cNvSpPr txBox="1"/>
          <p:nvPr/>
        </p:nvSpPr>
        <p:spPr>
          <a:xfrm>
            <a:off x="-1" y="7970103"/>
            <a:ext cx="7772400" cy="830997"/>
          </a:xfrm>
          <a:prstGeom prst="rect">
            <a:avLst/>
          </a:prstGeom>
          <a:solidFill>
            <a:srgbClr val="FFC000">
              <a:alpha val="36863"/>
            </a:srgbClr>
          </a:solidFill>
        </p:spPr>
        <p:txBody>
          <a:bodyPr wrap="square" rtlCol="0">
            <a:spAutoFit/>
          </a:bodyPr>
          <a:lstStyle/>
          <a:p>
            <a:pPr algn="ctr"/>
            <a:r>
              <a:rPr lang="en-US" sz="2400" b="1" dirty="0">
                <a:latin typeface="+mj-lt"/>
              </a:rPr>
              <a:t>Hollalujah Enterprises, Inc. </a:t>
            </a:r>
          </a:p>
          <a:p>
            <a:pPr algn="ctr"/>
            <a:r>
              <a:rPr lang="en-US" sz="2400" b="1" dirty="0">
                <a:latin typeface="+mj-lt"/>
              </a:rPr>
              <a:t>Phone: (678)612-4322</a:t>
            </a:r>
          </a:p>
        </p:txBody>
      </p:sp>
      <p:cxnSp>
        <p:nvCxnSpPr>
          <p:cNvPr id="10" name="Straight Connector 9"/>
          <p:cNvCxnSpPr/>
          <p:nvPr/>
        </p:nvCxnSpPr>
        <p:spPr>
          <a:xfrm>
            <a:off x="0" y="8839200"/>
            <a:ext cx="7772400" cy="0"/>
          </a:xfrm>
          <a:prstGeom prst="line">
            <a:avLst/>
          </a:prstGeom>
          <a:effectLst/>
        </p:spPr>
        <p:style>
          <a:lnRef idx="3">
            <a:schemeClr val="dk1"/>
          </a:lnRef>
          <a:fillRef idx="0">
            <a:schemeClr val="dk1"/>
          </a:fillRef>
          <a:effectRef idx="2">
            <a:schemeClr val="dk1"/>
          </a:effectRef>
          <a:fontRef idx="minor">
            <a:schemeClr val="tx1"/>
          </a:fontRef>
        </p:style>
      </p:cxnSp>
      <p:pic>
        <p:nvPicPr>
          <p:cNvPr id="3" name="Picture 2" descr="A group of people sitting together">
            <a:extLst>
              <a:ext uri="{FF2B5EF4-FFF2-40B4-BE49-F238E27FC236}">
                <a16:creationId xmlns:a16="http://schemas.microsoft.com/office/drawing/2014/main" id="{F093B833-2473-759C-D4AC-F86C3960BB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 y="3276599"/>
            <a:ext cx="6781800" cy="4521200"/>
          </a:xfrm>
          <a:prstGeom prst="rect">
            <a:avLst/>
          </a:prstGeom>
          <a:effectLst>
            <a:softEdge rad="317500"/>
          </a:effectLst>
        </p:spPr>
      </p:pic>
    </p:spTree>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04800" y="2743200"/>
            <a:ext cx="7086600" cy="6934200"/>
          </a:xfrm>
          <a:prstGeom prst="rect">
            <a:avLst/>
          </a:prstGeom>
          <a:gradFill>
            <a:gsLst>
              <a:gs pos="0">
                <a:srgbClr val="FFC000"/>
              </a:gs>
              <a:gs pos="50000">
                <a:srgbClr val="FFFF99"/>
              </a:gs>
              <a:gs pos="100000">
                <a:schemeClr val="bg1"/>
              </a:gs>
            </a:gsLst>
            <a:lin ang="5400000" scaled="0"/>
          </a:grad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2012" r="2012"/>
          <a:stretch/>
        </p:blipFill>
        <p:spPr bwMode="auto">
          <a:xfrm>
            <a:off x="457200" y="381000"/>
            <a:ext cx="4185139" cy="1600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Rectangle 4"/>
          <p:cNvSpPr>
            <a:spLocks noChangeArrowheads="1"/>
          </p:cNvSpPr>
          <p:nvPr/>
        </p:nvSpPr>
        <p:spPr bwMode="auto">
          <a:xfrm>
            <a:off x="3088861" y="1981200"/>
            <a:ext cx="4166846" cy="461665"/>
          </a:xfrm>
          <a:prstGeom prst="rect">
            <a:avLst/>
          </a:prstGeom>
          <a:solidFill>
            <a:schemeClr val="tx1"/>
          </a:solidFill>
          <a:ln w="19050">
            <a:solidFill>
              <a:srgbClr val="FF0000"/>
            </a:solid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2400" b="1" i="1" u="none" strike="noStrike" cap="none" normalizeH="0" baseline="0" dirty="0">
                <a:ln>
                  <a:noFill/>
                </a:ln>
                <a:solidFill>
                  <a:schemeClr val="bg1"/>
                </a:solidFill>
                <a:effectLst/>
                <a:latin typeface="+mj-lt"/>
                <a:ea typeface="MS Mincho" pitchFamily="49" charset="-128"/>
                <a:cs typeface="Calibri" pitchFamily="34" charset="0"/>
              </a:rPr>
              <a:t>Hollalujah:</a:t>
            </a:r>
            <a:r>
              <a:rPr kumimoji="0" lang="en-US" altLang="ja-JP" sz="2400" b="1" i="1" u="none" strike="noStrike" cap="none" normalizeH="0" dirty="0">
                <a:ln>
                  <a:noFill/>
                </a:ln>
                <a:solidFill>
                  <a:schemeClr val="bg1"/>
                </a:solidFill>
                <a:effectLst/>
                <a:latin typeface="+mj-lt"/>
                <a:ea typeface="MS Mincho" pitchFamily="49" charset="-128"/>
                <a:cs typeface="Calibri" pitchFamily="34" charset="0"/>
              </a:rPr>
              <a:t>  Presenting Sponsor</a:t>
            </a:r>
            <a:endParaRPr kumimoji="0" lang="en-US" altLang="ja-JP" sz="2400" b="1" i="1" u="none" strike="noStrike" cap="none" normalizeH="0" baseline="0" dirty="0">
              <a:ln>
                <a:noFill/>
              </a:ln>
              <a:solidFill>
                <a:schemeClr val="bg1"/>
              </a:solidFill>
              <a:effectLst/>
              <a:latin typeface="+mj-lt"/>
            </a:endParaRPr>
          </a:p>
        </p:txBody>
      </p:sp>
      <p:sp>
        <p:nvSpPr>
          <p:cNvPr id="7" name="Rectangle 6"/>
          <p:cNvSpPr/>
          <p:nvPr/>
        </p:nvSpPr>
        <p:spPr>
          <a:xfrm>
            <a:off x="609600" y="3093214"/>
            <a:ext cx="6477000" cy="6355586"/>
          </a:xfrm>
          <a:prstGeom prst="rect">
            <a:avLst/>
          </a:prstGeom>
        </p:spPr>
        <p:txBody>
          <a:bodyPr wrap="square">
            <a:spAutoFit/>
          </a:bodyPr>
          <a:lstStyle/>
          <a:p>
            <a:r>
              <a:rPr lang="en-US" sz="1100" b="1" i="1" dirty="0">
                <a:latin typeface="Times New Roman" pitchFamily="18" charset="0"/>
                <a:cs typeface="Times New Roman" pitchFamily="18" charset="0"/>
              </a:rPr>
              <a:t>Hollalujah: A Comedy Experience presented by NAME OF COMPANY provides you with a</a:t>
            </a:r>
          </a:p>
          <a:p>
            <a:r>
              <a:rPr lang="en-US" sz="1100" b="1" dirty="0">
                <a:latin typeface="Times New Roman" pitchFamily="18" charset="0"/>
                <a:cs typeface="Times New Roman" pitchFamily="18" charset="0"/>
              </a:rPr>
              <a:t>family-centered entertainment showcase that reinforces positive attributes of your brand and</a:t>
            </a:r>
          </a:p>
          <a:p>
            <a:r>
              <a:rPr lang="en-US" sz="1100" b="1" dirty="0">
                <a:latin typeface="Times New Roman" pitchFamily="18" charset="0"/>
                <a:cs typeface="Times New Roman" pitchFamily="18" charset="0"/>
              </a:rPr>
              <a:t>promotes brand preference among our fans over a twelve (12) month promotional campaign.</a:t>
            </a:r>
          </a:p>
          <a:p>
            <a:endParaRPr lang="en-US" sz="1100" b="1" dirty="0">
              <a:latin typeface="Times New Roman" pitchFamily="18" charset="0"/>
              <a:cs typeface="Times New Roman" pitchFamily="18" charset="0"/>
            </a:endParaRPr>
          </a:p>
          <a:p>
            <a:r>
              <a:rPr lang="en-US" sz="1100" b="1" dirty="0">
                <a:latin typeface="Times New Roman" pitchFamily="18" charset="0"/>
                <a:cs typeface="Times New Roman" pitchFamily="18" charset="0"/>
              </a:rPr>
              <a:t>Your exclusive Presenting Sponsorship includes:</a:t>
            </a:r>
          </a:p>
          <a:p>
            <a:endParaRPr lang="en-US" sz="1100" b="1" dirty="0">
              <a:latin typeface="Times New Roman" pitchFamily="18" charset="0"/>
              <a:cs typeface="Times New Roman" pitchFamily="18" charset="0"/>
            </a:endParaRPr>
          </a:p>
          <a:p>
            <a:pPr>
              <a:buFont typeface="Wingdings" pitchFamily="2" charset="2"/>
              <a:buChar char="Ø"/>
            </a:pPr>
            <a:r>
              <a:rPr lang="en-US" sz="1100" b="1" dirty="0">
                <a:latin typeface="Times New Roman" pitchFamily="18" charset="0"/>
                <a:cs typeface="Times New Roman" pitchFamily="18" charset="0"/>
              </a:rPr>
              <a:t> Logo inclusion in 60,000 broadcast emails per week promoting </a:t>
            </a:r>
            <a:r>
              <a:rPr lang="en-US" sz="1100" b="1" i="1" dirty="0">
                <a:latin typeface="Times New Roman" pitchFamily="18" charset="0"/>
                <a:cs typeface="Times New Roman" pitchFamily="18" charset="0"/>
              </a:rPr>
              <a:t>Hollalujah: A Comedy</a:t>
            </a:r>
          </a:p>
          <a:p>
            <a:r>
              <a:rPr lang="en-US" sz="1100" b="1" i="1" dirty="0">
                <a:latin typeface="Times New Roman" pitchFamily="18" charset="0"/>
                <a:cs typeface="Times New Roman" pitchFamily="18" charset="0"/>
              </a:rPr>
              <a:t>Experience two weeks out from each month's event with link to your designated web</a:t>
            </a:r>
          </a:p>
          <a:p>
            <a:r>
              <a:rPr lang="en-US" sz="1100" b="1" dirty="0">
                <a:latin typeface="Times New Roman" pitchFamily="18" charset="0"/>
                <a:cs typeface="Times New Roman" pitchFamily="18" charset="0"/>
              </a:rPr>
              <a:t>page</a:t>
            </a:r>
          </a:p>
          <a:p>
            <a:endParaRPr lang="en-US" sz="1100" b="1" dirty="0">
              <a:latin typeface="Times New Roman" pitchFamily="18" charset="0"/>
              <a:cs typeface="Times New Roman" pitchFamily="18" charset="0"/>
            </a:endParaRPr>
          </a:p>
          <a:p>
            <a:pPr>
              <a:buFont typeface="Wingdings" pitchFamily="2" charset="2"/>
              <a:buChar char="Ø"/>
            </a:pPr>
            <a:r>
              <a:rPr lang="en-US" sz="1100" b="1" dirty="0">
                <a:latin typeface="Times New Roman" pitchFamily="18" charset="0"/>
                <a:cs typeface="Times New Roman" pitchFamily="18" charset="0"/>
              </a:rPr>
              <a:t> Customized brand integration within the script and marketing communication</a:t>
            </a:r>
          </a:p>
          <a:p>
            <a:r>
              <a:rPr lang="en-US" sz="1100" b="1" dirty="0">
                <a:latin typeface="Times New Roman" pitchFamily="18" charset="0"/>
                <a:cs typeface="Times New Roman" pitchFamily="18" charset="0"/>
              </a:rPr>
              <a:t>designed to address your specific business objectives and ROI targets</a:t>
            </a:r>
          </a:p>
          <a:p>
            <a:endParaRPr lang="en-US" sz="1100" b="1" dirty="0">
              <a:latin typeface="Times New Roman" pitchFamily="18" charset="0"/>
              <a:cs typeface="Times New Roman" pitchFamily="18" charset="0"/>
            </a:endParaRPr>
          </a:p>
          <a:p>
            <a:pPr>
              <a:buFont typeface="Wingdings" pitchFamily="2" charset="2"/>
              <a:buChar char="Ø"/>
            </a:pPr>
            <a:r>
              <a:rPr lang="en-US" sz="1100" b="1" dirty="0">
                <a:latin typeface="Times New Roman" pitchFamily="18" charset="0"/>
                <a:cs typeface="Times New Roman" pitchFamily="18" charset="0"/>
              </a:rPr>
              <a:t> Brand integration into on-stage give-away during each event</a:t>
            </a:r>
          </a:p>
          <a:p>
            <a:pPr>
              <a:buFont typeface="Wingdings" pitchFamily="2" charset="2"/>
              <a:buChar char="Ø"/>
            </a:pPr>
            <a:endParaRPr lang="en-US" sz="1100" b="1" dirty="0">
              <a:latin typeface="Times New Roman" pitchFamily="18" charset="0"/>
              <a:cs typeface="Times New Roman" pitchFamily="18" charset="0"/>
            </a:endParaRPr>
          </a:p>
          <a:p>
            <a:pPr>
              <a:buFont typeface="Wingdings" pitchFamily="2" charset="2"/>
              <a:buChar char="Ø"/>
            </a:pPr>
            <a:r>
              <a:rPr lang="en-US" sz="1100" b="1" dirty="0">
                <a:latin typeface="Times New Roman" pitchFamily="18" charset="0"/>
                <a:cs typeface="Times New Roman" pitchFamily="18" charset="0"/>
              </a:rPr>
              <a:t> Brand collateral in seats in advance of each event</a:t>
            </a:r>
          </a:p>
          <a:p>
            <a:endParaRPr lang="en-US" sz="1100" b="1" dirty="0">
              <a:latin typeface="Times New Roman" pitchFamily="18" charset="0"/>
              <a:cs typeface="Times New Roman" pitchFamily="18" charset="0"/>
            </a:endParaRPr>
          </a:p>
          <a:p>
            <a:pPr>
              <a:buFont typeface="Wingdings" pitchFamily="2" charset="2"/>
              <a:buChar char="Ø"/>
            </a:pPr>
            <a:r>
              <a:rPr lang="en-US" sz="1100" b="1" dirty="0">
                <a:latin typeface="Times New Roman" pitchFamily="18" charset="0"/>
                <a:cs typeface="Times New Roman" pitchFamily="18" charset="0"/>
              </a:rPr>
              <a:t> Rotating Banner Ad on the </a:t>
            </a:r>
            <a:r>
              <a:rPr lang="en-US" sz="1100" b="1" i="1" dirty="0">
                <a:latin typeface="Times New Roman" pitchFamily="18" charset="0"/>
                <a:cs typeface="Times New Roman" pitchFamily="18" charset="0"/>
              </a:rPr>
              <a:t>Hollalujah: A Comedy Experience website for duration of</a:t>
            </a:r>
          </a:p>
          <a:p>
            <a:r>
              <a:rPr lang="en-US" sz="1100" b="1" dirty="0">
                <a:latin typeface="Times New Roman" pitchFamily="18" charset="0"/>
                <a:cs typeface="Times New Roman" pitchFamily="18" charset="0"/>
              </a:rPr>
              <a:t> sponsorship</a:t>
            </a:r>
          </a:p>
          <a:p>
            <a:endParaRPr lang="en-US" sz="1100" b="1" dirty="0">
              <a:latin typeface="Times New Roman" pitchFamily="18" charset="0"/>
              <a:cs typeface="Times New Roman" pitchFamily="18" charset="0"/>
            </a:endParaRPr>
          </a:p>
          <a:p>
            <a:pPr>
              <a:buFont typeface="Wingdings" pitchFamily="2" charset="2"/>
              <a:buChar char="Ø"/>
            </a:pPr>
            <a:r>
              <a:rPr lang="en-US" sz="1100" b="1" dirty="0">
                <a:latin typeface="Times New Roman" pitchFamily="18" charset="0"/>
                <a:cs typeface="Times New Roman" pitchFamily="18" charset="0"/>
              </a:rPr>
              <a:t> Activation space in the Soul Factory lobby each month for engagement with consumers</a:t>
            </a:r>
          </a:p>
          <a:p>
            <a:r>
              <a:rPr lang="en-US" sz="1100" b="1" dirty="0">
                <a:latin typeface="Times New Roman" pitchFamily="18" charset="0"/>
                <a:cs typeface="Times New Roman" pitchFamily="18" charset="0"/>
              </a:rPr>
              <a:t> before, during and after each event</a:t>
            </a:r>
          </a:p>
          <a:p>
            <a:endParaRPr lang="en-US" sz="1100" b="1" dirty="0">
              <a:latin typeface="Times New Roman" pitchFamily="18" charset="0"/>
              <a:cs typeface="Times New Roman" pitchFamily="18" charset="0"/>
            </a:endParaRPr>
          </a:p>
          <a:p>
            <a:pPr>
              <a:buFont typeface="Wingdings" pitchFamily="2" charset="2"/>
              <a:buChar char="Ø"/>
            </a:pPr>
            <a:r>
              <a:rPr lang="en-US" sz="1100" b="1" dirty="0">
                <a:latin typeface="Times New Roman" pitchFamily="18" charset="0"/>
                <a:cs typeface="Times New Roman" pitchFamily="18" charset="0"/>
              </a:rPr>
              <a:t> Promotional mentions in paid radio ads on Praise 102.5 each month (and any associated radio) each event</a:t>
            </a:r>
          </a:p>
          <a:p>
            <a:pPr>
              <a:buFont typeface="Wingdings" pitchFamily="2" charset="2"/>
              <a:buChar char="Ø"/>
            </a:pPr>
            <a:endParaRPr lang="en-US" sz="1100" b="1" dirty="0">
              <a:latin typeface="Times New Roman" pitchFamily="18" charset="0"/>
              <a:cs typeface="Times New Roman" pitchFamily="18" charset="0"/>
            </a:endParaRPr>
          </a:p>
          <a:p>
            <a:pPr>
              <a:buFont typeface="Wingdings" pitchFamily="2" charset="2"/>
              <a:buChar char="Ø"/>
            </a:pPr>
            <a:r>
              <a:rPr lang="en-US" sz="1100" b="1" dirty="0">
                <a:latin typeface="Times New Roman" pitchFamily="18" charset="0"/>
                <a:cs typeface="Times New Roman" pitchFamily="18" charset="0"/>
              </a:rPr>
              <a:t> Pop-Up Banners on Stage</a:t>
            </a:r>
          </a:p>
          <a:p>
            <a:pPr>
              <a:buFont typeface="Wingdings" pitchFamily="2" charset="2"/>
              <a:buChar char="Ø"/>
            </a:pPr>
            <a:endParaRPr lang="en-US" sz="1100" b="1" dirty="0">
              <a:latin typeface="Times New Roman" pitchFamily="18" charset="0"/>
              <a:cs typeface="Times New Roman" pitchFamily="18" charset="0"/>
            </a:endParaRPr>
          </a:p>
          <a:p>
            <a:pPr>
              <a:buFont typeface="Wingdings" pitchFamily="2" charset="2"/>
              <a:buChar char="Ø"/>
            </a:pPr>
            <a:r>
              <a:rPr lang="en-US" sz="1100" b="1" dirty="0">
                <a:latin typeface="Times New Roman" pitchFamily="18" charset="0"/>
                <a:cs typeface="Times New Roman" pitchFamily="18" charset="0"/>
              </a:rPr>
              <a:t> Four (4) complementary admissions to Hollalujah: A Comedy Experience each event</a:t>
            </a:r>
          </a:p>
          <a:p>
            <a:pPr>
              <a:buFont typeface="Wingdings" pitchFamily="2" charset="2"/>
              <a:buChar char="Ø"/>
            </a:pPr>
            <a:endParaRPr lang="en-US" sz="1100" b="1" dirty="0">
              <a:latin typeface="Times New Roman" pitchFamily="18" charset="0"/>
              <a:cs typeface="Times New Roman" pitchFamily="18" charset="0"/>
            </a:endParaRPr>
          </a:p>
          <a:p>
            <a:pPr>
              <a:buFont typeface="Wingdings" pitchFamily="2" charset="2"/>
              <a:buChar char="Ø"/>
            </a:pPr>
            <a:r>
              <a:rPr lang="en-US" sz="1100" b="1" dirty="0">
                <a:latin typeface="Times New Roman" pitchFamily="18" charset="0"/>
                <a:cs typeface="Times New Roman" pitchFamily="18" charset="0"/>
              </a:rPr>
              <a:t> Right of First Refusal on renewal of Presenting Sponsorship</a:t>
            </a:r>
          </a:p>
          <a:p>
            <a:pPr>
              <a:buFont typeface="Wingdings" pitchFamily="2" charset="2"/>
              <a:buChar char="Ø"/>
            </a:pPr>
            <a:endParaRPr lang="en-US" sz="1100" b="1" dirty="0">
              <a:latin typeface="Times New Roman" pitchFamily="18" charset="0"/>
              <a:cs typeface="Times New Roman" pitchFamily="18" charset="0"/>
            </a:endParaRPr>
          </a:p>
          <a:p>
            <a:pPr>
              <a:buFont typeface="Wingdings" pitchFamily="2" charset="2"/>
              <a:buChar char="Ø"/>
            </a:pPr>
            <a:r>
              <a:rPr lang="en-US" sz="1100" b="1" dirty="0">
                <a:latin typeface="Times New Roman" pitchFamily="18" charset="0"/>
                <a:cs typeface="Times New Roman" pitchFamily="18" charset="0"/>
              </a:rPr>
              <a:t> Right of First Refusal on the extension of Hollalujah: A Comedy Experience as a web or</a:t>
            </a:r>
          </a:p>
          <a:p>
            <a:r>
              <a:rPr lang="en-US" sz="1100" b="1" dirty="0">
                <a:latin typeface="Times New Roman" pitchFamily="18" charset="0"/>
                <a:cs typeface="Times New Roman" pitchFamily="18" charset="0"/>
              </a:rPr>
              <a:t> TV series</a:t>
            </a:r>
          </a:p>
          <a:p>
            <a:endParaRPr lang="en-US" sz="1100" b="1" dirty="0">
              <a:latin typeface="Times New Roman" pitchFamily="18" charset="0"/>
              <a:cs typeface="Times New Roman" pitchFamily="18" charset="0"/>
            </a:endParaRPr>
          </a:p>
          <a:p>
            <a:endParaRPr lang="en-US" sz="1100" b="1" dirty="0">
              <a:latin typeface="Times New Roman" pitchFamily="18" charset="0"/>
              <a:cs typeface="Times New Roman" pitchFamily="18" charset="0"/>
            </a:endParaRPr>
          </a:p>
          <a:p>
            <a:r>
              <a:rPr lang="en-US" sz="1100" b="1" dirty="0">
                <a:latin typeface="Times New Roman" pitchFamily="18" charset="0"/>
                <a:cs typeface="Times New Roman" pitchFamily="18" charset="0"/>
              </a:rPr>
              <a:t>LIMIT ONE (1) PRESENTING SPONSOR</a:t>
            </a:r>
          </a:p>
        </p:txBody>
      </p:sp>
      <p:pic>
        <p:nvPicPr>
          <p:cNvPr id="8" name="Picture 7" descr="_MG_7448.jpg"/>
          <p:cNvPicPr>
            <a:picLocks noChangeAspect="1"/>
          </p:cNvPicPr>
          <p:nvPr/>
        </p:nvPicPr>
        <p:blipFill>
          <a:blip r:embed="rId3" cstate="print"/>
          <a:stretch>
            <a:fillRect/>
          </a:stretch>
        </p:blipFill>
        <p:spPr>
          <a:xfrm>
            <a:off x="4649799" y="-76200"/>
            <a:ext cx="3198801" cy="2133600"/>
          </a:xfrm>
          <a:prstGeom prst="rect">
            <a:avLst/>
          </a:prstGeom>
          <a:ln>
            <a:solidFill>
              <a:srgbClr val="FF0000"/>
            </a:solidFill>
          </a:ln>
          <a:effectLst>
            <a:softEdge rad="635000"/>
          </a:effectLst>
        </p:spPr>
      </p:pic>
      <p:sp>
        <p:nvSpPr>
          <p:cNvPr id="6" name="TextBox 5"/>
          <p:cNvSpPr txBox="1"/>
          <p:nvPr/>
        </p:nvSpPr>
        <p:spPr>
          <a:xfrm>
            <a:off x="304800" y="2209800"/>
            <a:ext cx="2724464" cy="461665"/>
          </a:xfrm>
          <a:prstGeom prst="rect">
            <a:avLst/>
          </a:prstGeom>
          <a:noFill/>
        </p:spPr>
        <p:txBody>
          <a:bodyPr wrap="none" rtlCol="0">
            <a:spAutoFit/>
          </a:bodyPr>
          <a:lstStyle/>
          <a:p>
            <a:r>
              <a:rPr lang="en-US" sz="2400" b="1" dirty="0">
                <a:solidFill>
                  <a:sysClr val="windowText" lastClr="000000"/>
                </a:solidFill>
                <a:effectLst>
                  <a:outerShdw blurRad="38100" dist="38100" dir="2700000" algn="tl">
                    <a:srgbClr val="000000">
                      <a:alpha val="43137"/>
                    </a:srgbClr>
                  </a:outerShdw>
                </a:effectLst>
                <a:latin typeface="+mj-lt"/>
              </a:rPr>
              <a:t>Rights Fee:  $12,500</a:t>
            </a:r>
          </a:p>
        </p:txBody>
      </p:sp>
    </p:spTree>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 y="2743200"/>
            <a:ext cx="7086600" cy="6934200"/>
          </a:xfrm>
          <a:prstGeom prst="rect">
            <a:avLst/>
          </a:prstGeom>
          <a:gradFill>
            <a:gsLst>
              <a:gs pos="0">
                <a:srgbClr val="FFC000"/>
              </a:gs>
              <a:gs pos="50000">
                <a:srgbClr val="FFFF99"/>
              </a:gs>
              <a:gs pos="100000">
                <a:schemeClr val="bg1"/>
              </a:gs>
            </a:gsLst>
            <a:lin ang="5400000" scaled="0"/>
          </a:grad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2012" r="2012"/>
          <a:stretch/>
        </p:blipFill>
        <p:spPr bwMode="auto">
          <a:xfrm>
            <a:off x="457200" y="381000"/>
            <a:ext cx="4185139" cy="1600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Rectangle 4"/>
          <p:cNvSpPr>
            <a:spLocks noChangeArrowheads="1"/>
          </p:cNvSpPr>
          <p:nvPr/>
        </p:nvSpPr>
        <p:spPr bwMode="auto">
          <a:xfrm>
            <a:off x="3114031" y="1981200"/>
            <a:ext cx="4116512" cy="461665"/>
          </a:xfrm>
          <a:prstGeom prst="rect">
            <a:avLst/>
          </a:prstGeom>
          <a:solidFill>
            <a:schemeClr val="tx1"/>
          </a:solidFill>
          <a:ln w="19050">
            <a:solidFill>
              <a:srgbClr val="FF0000"/>
            </a:solid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2400" b="1" i="1" u="none" strike="noStrike" cap="none" normalizeH="0" baseline="0" dirty="0">
                <a:ln>
                  <a:noFill/>
                </a:ln>
                <a:solidFill>
                  <a:schemeClr val="bg1"/>
                </a:solidFill>
                <a:effectLst/>
                <a:latin typeface="+mj-lt"/>
                <a:ea typeface="MS Mincho" pitchFamily="49" charset="-128"/>
                <a:cs typeface="Calibri" pitchFamily="34" charset="0"/>
              </a:rPr>
              <a:t>Hollalujah:</a:t>
            </a:r>
            <a:r>
              <a:rPr kumimoji="0" lang="en-US" altLang="ja-JP" sz="2400" b="1" i="1" u="none" strike="noStrike" cap="none" normalizeH="0" dirty="0">
                <a:ln>
                  <a:noFill/>
                </a:ln>
                <a:solidFill>
                  <a:schemeClr val="bg1"/>
                </a:solidFill>
                <a:effectLst/>
                <a:latin typeface="+mj-lt"/>
                <a:ea typeface="MS Mincho" pitchFamily="49" charset="-128"/>
                <a:cs typeface="Calibri" pitchFamily="34" charset="0"/>
              </a:rPr>
              <a:t>  Product Placement</a:t>
            </a:r>
            <a:endParaRPr kumimoji="0" lang="en-US" altLang="ja-JP" sz="2400" b="1" i="1" u="none" strike="noStrike" cap="none" normalizeH="0" baseline="0" dirty="0">
              <a:ln>
                <a:noFill/>
              </a:ln>
              <a:solidFill>
                <a:schemeClr val="bg1"/>
              </a:solidFill>
              <a:effectLst/>
              <a:latin typeface="+mj-lt"/>
            </a:endParaRPr>
          </a:p>
        </p:txBody>
      </p:sp>
      <p:sp>
        <p:nvSpPr>
          <p:cNvPr id="7" name="Rectangle 6"/>
          <p:cNvSpPr/>
          <p:nvPr/>
        </p:nvSpPr>
        <p:spPr>
          <a:xfrm>
            <a:off x="990600" y="3297734"/>
            <a:ext cx="5791200" cy="5262979"/>
          </a:xfrm>
          <a:prstGeom prst="rect">
            <a:avLst/>
          </a:prstGeom>
        </p:spPr>
        <p:txBody>
          <a:bodyPr wrap="square">
            <a:spAutoFit/>
          </a:bodyPr>
          <a:lstStyle/>
          <a:p>
            <a:r>
              <a:rPr lang="en-US" sz="1400" b="1" i="1" dirty="0">
                <a:latin typeface="Times New Roman" pitchFamily="18" charset="0"/>
                <a:cs typeface="Times New Roman" pitchFamily="18" charset="0"/>
              </a:rPr>
              <a:t>Hollalujah: A Comedy Experience provides you with a family-centered entertainment </a:t>
            </a:r>
            <a:r>
              <a:rPr lang="en-US" sz="1400" b="1" dirty="0">
                <a:latin typeface="Times New Roman" pitchFamily="18" charset="0"/>
                <a:cs typeface="Times New Roman" pitchFamily="18" charset="0"/>
              </a:rPr>
              <a:t>showcase that allows your company to engage directly with consumers for less than .99 cents per consumer. In today’s media environment where consumers are bombarded with advertising messages, savvy marketers know that engaging consumers where they play is</a:t>
            </a:r>
          </a:p>
          <a:p>
            <a:r>
              <a:rPr lang="en-US" sz="1400" b="1" dirty="0">
                <a:latin typeface="Times New Roman" pitchFamily="18" charset="0"/>
                <a:cs typeface="Times New Roman" pitchFamily="18" charset="0"/>
              </a:rPr>
              <a:t>one of the most effective marketing strategies available today!</a:t>
            </a:r>
          </a:p>
          <a:p>
            <a:endParaRPr lang="en-US" sz="1400" b="1" dirty="0">
              <a:latin typeface="Times New Roman" pitchFamily="18" charset="0"/>
              <a:cs typeface="Times New Roman" pitchFamily="18" charset="0"/>
            </a:endParaRPr>
          </a:p>
          <a:p>
            <a:r>
              <a:rPr lang="en-US" sz="1400" b="1" dirty="0">
                <a:latin typeface="Times New Roman" pitchFamily="18" charset="0"/>
                <a:cs typeface="Times New Roman" pitchFamily="18" charset="0"/>
              </a:rPr>
              <a:t>Here’s how your Product Placement works:</a:t>
            </a:r>
          </a:p>
          <a:p>
            <a:endParaRPr lang="en-US" sz="1400" b="1" dirty="0">
              <a:latin typeface="Times New Roman" pitchFamily="18" charset="0"/>
              <a:cs typeface="Times New Roman" pitchFamily="18" charset="0"/>
            </a:endParaRPr>
          </a:p>
          <a:p>
            <a:pPr>
              <a:buFont typeface="Wingdings" pitchFamily="2" charset="2"/>
              <a:buChar char="Ø"/>
            </a:pPr>
            <a:r>
              <a:rPr lang="en-US" sz="1400" b="1" dirty="0">
                <a:latin typeface="Times New Roman" pitchFamily="18" charset="0"/>
                <a:cs typeface="Times New Roman" pitchFamily="18" charset="0"/>
              </a:rPr>
              <a:t> The </a:t>
            </a:r>
            <a:r>
              <a:rPr lang="en-US" sz="1400" b="1" i="1" dirty="0">
                <a:latin typeface="Times New Roman" pitchFamily="18" charset="0"/>
                <a:cs typeface="Times New Roman" pitchFamily="18" charset="0"/>
              </a:rPr>
              <a:t>Hollalujah brand activation team will place your product in brand appropriate </a:t>
            </a:r>
            <a:r>
              <a:rPr lang="en-US" sz="1400" b="1" dirty="0">
                <a:latin typeface="Times New Roman" pitchFamily="18" charset="0"/>
                <a:cs typeface="Times New Roman" pitchFamily="18" charset="0"/>
              </a:rPr>
              <a:t>locations throughout the venue where guests will see them and play with them freely and without interference</a:t>
            </a:r>
          </a:p>
          <a:p>
            <a:endParaRPr lang="en-US" sz="1400" b="1" dirty="0">
              <a:latin typeface="Times New Roman" pitchFamily="18" charset="0"/>
              <a:cs typeface="Times New Roman" pitchFamily="18" charset="0"/>
            </a:endParaRPr>
          </a:p>
          <a:p>
            <a:pPr>
              <a:buFont typeface="Wingdings" pitchFamily="2" charset="2"/>
              <a:buChar char="Ø"/>
            </a:pPr>
            <a:r>
              <a:rPr lang="en-US" sz="1400" b="1" dirty="0">
                <a:latin typeface="Times New Roman" pitchFamily="18" charset="0"/>
                <a:cs typeface="Times New Roman" pitchFamily="18" charset="0"/>
              </a:rPr>
              <a:t> Monitors throughout Peace Baptist Church </a:t>
            </a:r>
            <a:r>
              <a:rPr lang="en-US" sz="1400" b="1" i="1" dirty="0">
                <a:latin typeface="Times New Roman" pitchFamily="18" charset="0"/>
                <a:cs typeface="Times New Roman" pitchFamily="18" charset="0"/>
              </a:rPr>
              <a:t>(host venue for Hollalujah: A Comedy Experience) will show your product ad (without audio)—tying the on-premise </a:t>
            </a:r>
            <a:r>
              <a:rPr lang="en-US" sz="1400" b="1" dirty="0">
                <a:latin typeface="Times New Roman" pitchFamily="18" charset="0"/>
                <a:cs typeface="Times New Roman" pitchFamily="18" charset="0"/>
              </a:rPr>
              <a:t>exposure to the visuals in the ad. At the end of each ad, viewers will be directed to Tweet to a designated hash tag to get a free sample of your product or a valuable voucher to take home with them</a:t>
            </a:r>
          </a:p>
          <a:p>
            <a:endParaRPr lang="en-US" sz="1400" b="1" dirty="0">
              <a:latin typeface="Times New Roman" pitchFamily="18" charset="0"/>
              <a:cs typeface="Times New Roman" pitchFamily="18" charset="0"/>
            </a:endParaRPr>
          </a:p>
          <a:p>
            <a:pPr>
              <a:buFont typeface="Wingdings" pitchFamily="2" charset="2"/>
              <a:buChar char="Ø"/>
            </a:pPr>
            <a:r>
              <a:rPr lang="en-US" sz="1400" b="1" dirty="0">
                <a:latin typeface="Times New Roman" pitchFamily="18" charset="0"/>
                <a:cs typeface="Times New Roman" pitchFamily="18" charset="0"/>
              </a:rPr>
              <a:t> Brand Logo with hyperlink on the </a:t>
            </a:r>
            <a:r>
              <a:rPr lang="en-US" sz="1400" b="1" i="1" dirty="0">
                <a:latin typeface="Times New Roman" pitchFamily="18" charset="0"/>
                <a:cs typeface="Times New Roman" pitchFamily="18" charset="0"/>
              </a:rPr>
              <a:t>Hollalujah website for thirty (30) days associated </a:t>
            </a:r>
            <a:r>
              <a:rPr lang="en-US" sz="1400" b="1" dirty="0">
                <a:latin typeface="Times New Roman" pitchFamily="18" charset="0"/>
                <a:cs typeface="Times New Roman" pitchFamily="18" charset="0"/>
              </a:rPr>
              <a:t>with your company’s sponsorship</a:t>
            </a:r>
          </a:p>
          <a:p>
            <a:endParaRPr lang="en-US" sz="1400" b="1" dirty="0">
              <a:latin typeface="Times New Roman" pitchFamily="18" charset="0"/>
              <a:cs typeface="Times New Roman" pitchFamily="18" charset="0"/>
            </a:endParaRPr>
          </a:p>
          <a:p>
            <a:r>
              <a:rPr lang="en-US" sz="1400" b="1" dirty="0">
                <a:latin typeface="Times New Roman" pitchFamily="18" charset="0"/>
                <a:cs typeface="Times New Roman" pitchFamily="18" charset="0"/>
              </a:rPr>
              <a:t>LIMIT EIGHT (8) PRODUCT PLACEMENT SPONSORS PER MONTH</a:t>
            </a:r>
            <a:endParaRPr lang="en-US" sz="14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8" name="Picture 7" descr="_MG_7448.jpg"/>
          <p:cNvPicPr>
            <a:picLocks noChangeAspect="1"/>
          </p:cNvPicPr>
          <p:nvPr/>
        </p:nvPicPr>
        <p:blipFill>
          <a:blip r:embed="rId3" cstate="print"/>
          <a:stretch>
            <a:fillRect/>
          </a:stretch>
        </p:blipFill>
        <p:spPr>
          <a:xfrm>
            <a:off x="4649799" y="76201"/>
            <a:ext cx="3198800" cy="2133599"/>
          </a:xfrm>
          <a:prstGeom prst="rect">
            <a:avLst/>
          </a:prstGeom>
          <a:effectLst>
            <a:softEdge rad="635000"/>
          </a:effectLst>
        </p:spPr>
      </p:pic>
      <p:sp>
        <p:nvSpPr>
          <p:cNvPr id="6" name="TextBox 5"/>
          <p:cNvSpPr txBox="1"/>
          <p:nvPr/>
        </p:nvSpPr>
        <p:spPr>
          <a:xfrm>
            <a:off x="304800" y="2209800"/>
            <a:ext cx="2333331" cy="461665"/>
          </a:xfrm>
          <a:prstGeom prst="rect">
            <a:avLst/>
          </a:prstGeom>
          <a:noFill/>
        </p:spPr>
        <p:txBody>
          <a:bodyPr wrap="none" rtlCol="0">
            <a:spAutoFit/>
          </a:bodyPr>
          <a:lstStyle/>
          <a:p>
            <a:r>
              <a:rPr lang="en-US" sz="2400" b="1" dirty="0">
                <a:solidFill>
                  <a:sysClr val="windowText" lastClr="000000"/>
                </a:solidFill>
                <a:effectLst>
                  <a:outerShdw blurRad="38100" dist="38100" dir="2700000" algn="tl">
                    <a:srgbClr val="000000">
                      <a:alpha val="43137"/>
                    </a:srgbClr>
                  </a:outerShdw>
                </a:effectLst>
                <a:latin typeface="+mj-lt"/>
              </a:rPr>
              <a:t>Rights Fee:  $750</a:t>
            </a:r>
          </a:p>
        </p:txBody>
      </p:sp>
    </p:spTree>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04800" y="2743200"/>
            <a:ext cx="7086600" cy="6934200"/>
          </a:xfrm>
          <a:prstGeom prst="rect">
            <a:avLst/>
          </a:prstGeom>
          <a:gradFill>
            <a:gsLst>
              <a:gs pos="0">
                <a:srgbClr val="FFC000"/>
              </a:gs>
              <a:gs pos="50000">
                <a:srgbClr val="FFFF99"/>
              </a:gs>
              <a:gs pos="100000">
                <a:schemeClr val="bg1"/>
              </a:gs>
            </a:gsLst>
            <a:lin ang="5400000" scaled="0"/>
          </a:grad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2012" r="2012"/>
          <a:stretch/>
        </p:blipFill>
        <p:spPr bwMode="auto">
          <a:xfrm>
            <a:off x="457200" y="381000"/>
            <a:ext cx="4185139" cy="1600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Rectangle 4"/>
          <p:cNvSpPr>
            <a:spLocks noChangeArrowheads="1"/>
          </p:cNvSpPr>
          <p:nvPr/>
        </p:nvSpPr>
        <p:spPr bwMode="auto">
          <a:xfrm>
            <a:off x="3006884" y="1981200"/>
            <a:ext cx="4330802" cy="461665"/>
          </a:xfrm>
          <a:prstGeom prst="rect">
            <a:avLst/>
          </a:prstGeom>
          <a:solidFill>
            <a:schemeClr val="tx1"/>
          </a:solidFill>
          <a:ln w="19050">
            <a:solidFill>
              <a:srgbClr val="FF0000"/>
            </a:solid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2400" b="1" i="1" u="none" strike="noStrike" cap="none" normalizeH="0" baseline="0" dirty="0">
                <a:ln>
                  <a:noFill/>
                </a:ln>
                <a:solidFill>
                  <a:schemeClr val="bg1"/>
                </a:solidFill>
                <a:effectLst/>
                <a:latin typeface="+mj-lt"/>
                <a:ea typeface="MS Mincho" pitchFamily="49" charset="-128"/>
                <a:cs typeface="Calibri" pitchFamily="34" charset="0"/>
              </a:rPr>
              <a:t>Hollalujah:</a:t>
            </a:r>
            <a:r>
              <a:rPr kumimoji="0" lang="en-US" altLang="ja-JP" sz="2400" b="1" i="1" u="none" strike="noStrike" cap="none" normalizeH="0" dirty="0">
                <a:ln>
                  <a:noFill/>
                </a:ln>
                <a:solidFill>
                  <a:schemeClr val="bg1"/>
                </a:solidFill>
                <a:effectLst/>
                <a:latin typeface="+mj-lt"/>
                <a:ea typeface="MS Mincho" pitchFamily="49" charset="-128"/>
                <a:cs typeface="Calibri" pitchFamily="34" charset="0"/>
              </a:rPr>
              <a:t>  Promotional Partner</a:t>
            </a:r>
            <a:endParaRPr kumimoji="0" lang="en-US" altLang="ja-JP" sz="2400" b="1" i="1" u="none" strike="noStrike" cap="none" normalizeH="0" baseline="0" dirty="0">
              <a:ln>
                <a:noFill/>
              </a:ln>
              <a:solidFill>
                <a:schemeClr val="bg1"/>
              </a:solidFill>
              <a:effectLst/>
              <a:latin typeface="+mj-lt"/>
            </a:endParaRPr>
          </a:p>
        </p:txBody>
      </p:sp>
      <p:sp>
        <p:nvSpPr>
          <p:cNvPr id="7" name="Rectangle 6"/>
          <p:cNvSpPr/>
          <p:nvPr/>
        </p:nvSpPr>
        <p:spPr>
          <a:xfrm>
            <a:off x="990600" y="3242370"/>
            <a:ext cx="5791200" cy="3539430"/>
          </a:xfrm>
          <a:prstGeom prst="rect">
            <a:avLst/>
          </a:prstGeom>
        </p:spPr>
        <p:txBody>
          <a:bodyPr wrap="square">
            <a:spAutoFit/>
          </a:bodyPr>
          <a:lstStyle/>
          <a:p>
            <a:r>
              <a:rPr lang="en-US" sz="1400" b="1" i="1" dirty="0">
                <a:latin typeface="Times New Roman" pitchFamily="18" charset="0"/>
                <a:cs typeface="Times New Roman" pitchFamily="18" charset="0"/>
              </a:rPr>
              <a:t>Hollalujah: A Comedy Experience provides you with a family-centered entertainment </a:t>
            </a:r>
            <a:r>
              <a:rPr lang="en-US" sz="1400" b="1" dirty="0">
                <a:latin typeface="Times New Roman" pitchFamily="18" charset="0"/>
                <a:cs typeface="Times New Roman" pitchFamily="18" charset="0"/>
              </a:rPr>
              <a:t>showcase that introduces and reinforces your brand message while promoting brand preference among our fans throughout your engagement.</a:t>
            </a:r>
          </a:p>
          <a:p>
            <a:endParaRPr lang="en-US" sz="1400" b="1" dirty="0">
              <a:latin typeface="Times New Roman" pitchFamily="18" charset="0"/>
              <a:cs typeface="Times New Roman" pitchFamily="18" charset="0"/>
            </a:endParaRPr>
          </a:p>
          <a:p>
            <a:r>
              <a:rPr lang="en-US" sz="1400" b="1" dirty="0">
                <a:latin typeface="Times New Roman" pitchFamily="18" charset="0"/>
                <a:cs typeface="Times New Roman" pitchFamily="18" charset="0"/>
              </a:rPr>
              <a:t>As a Promotional Partner your company receives:</a:t>
            </a:r>
          </a:p>
          <a:p>
            <a:endParaRPr lang="en-US" sz="1400" b="1" dirty="0">
              <a:latin typeface="Times New Roman" pitchFamily="18" charset="0"/>
              <a:cs typeface="Times New Roman" pitchFamily="18" charset="0"/>
            </a:endParaRPr>
          </a:p>
          <a:p>
            <a:pPr>
              <a:buFont typeface="Wingdings" pitchFamily="2" charset="2"/>
              <a:buChar char="Ø"/>
            </a:pPr>
            <a:r>
              <a:rPr lang="en-US" sz="1400" b="1" dirty="0">
                <a:latin typeface="Times New Roman" pitchFamily="18" charset="0"/>
                <a:cs typeface="Times New Roman" pitchFamily="18" charset="0"/>
              </a:rPr>
              <a:t> Brand integration into on-stage give-away during each event</a:t>
            </a:r>
          </a:p>
          <a:p>
            <a:pPr>
              <a:buFont typeface="Wingdings" pitchFamily="2" charset="2"/>
              <a:buChar char="Ø"/>
            </a:pPr>
            <a:endParaRPr lang="en-US" sz="1400" b="1" dirty="0">
              <a:latin typeface="Times New Roman" pitchFamily="18" charset="0"/>
              <a:cs typeface="Times New Roman" pitchFamily="18" charset="0"/>
            </a:endParaRPr>
          </a:p>
          <a:p>
            <a:pPr>
              <a:buFont typeface="Wingdings" pitchFamily="2" charset="2"/>
              <a:buChar char="Ø"/>
            </a:pPr>
            <a:r>
              <a:rPr lang="en-US" sz="1400" b="1" dirty="0">
                <a:latin typeface="Times New Roman" pitchFamily="18" charset="0"/>
                <a:cs typeface="Times New Roman" pitchFamily="18" charset="0"/>
              </a:rPr>
              <a:t> Product review video by </a:t>
            </a:r>
            <a:r>
              <a:rPr lang="en-US" sz="1400" b="1" i="1" dirty="0">
                <a:latin typeface="Times New Roman" pitchFamily="18" charset="0"/>
                <a:cs typeface="Times New Roman" pitchFamily="18" charset="0"/>
              </a:rPr>
              <a:t>Hollalujah brand marketing specialist recorded and </a:t>
            </a:r>
            <a:r>
              <a:rPr lang="en-US" sz="1400" b="1" dirty="0">
                <a:latin typeface="Times New Roman" pitchFamily="18" charset="0"/>
                <a:cs typeface="Times New Roman" pitchFamily="18" charset="0"/>
              </a:rPr>
              <a:t>served to over 30,000 members of the </a:t>
            </a:r>
            <a:r>
              <a:rPr lang="en-US" sz="1400" b="1" i="1" dirty="0">
                <a:latin typeface="Times New Roman" pitchFamily="18" charset="0"/>
                <a:cs typeface="Times New Roman" pitchFamily="18" charset="0"/>
              </a:rPr>
              <a:t>Hollalujah database</a:t>
            </a:r>
          </a:p>
          <a:p>
            <a:pPr>
              <a:buFont typeface="Wingdings" pitchFamily="2" charset="2"/>
              <a:buChar char="Ø"/>
            </a:pPr>
            <a:endParaRPr lang="en-US" sz="1400" b="1" i="1" dirty="0">
              <a:latin typeface="Times New Roman" pitchFamily="18" charset="0"/>
              <a:cs typeface="Times New Roman" pitchFamily="18" charset="0"/>
            </a:endParaRPr>
          </a:p>
          <a:p>
            <a:pPr>
              <a:buFont typeface="Wingdings" pitchFamily="2" charset="2"/>
              <a:buChar char="Ø"/>
            </a:pPr>
            <a:r>
              <a:rPr lang="en-US" sz="1400" b="1" dirty="0">
                <a:latin typeface="Times New Roman" pitchFamily="18" charset="0"/>
                <a:cs typeface="Times New Roman" pitchFamily="18" charset="0"/>
              </a:rPr>
              <a:t> Brand Logo with hyperlink on the </a:t>
            </a:r>
            <a:r>
              <a:rPr lang="en-US" sz="1400" b="1" i="1" dirty="0">
                <a:latin typeface="Times New Roman" pitchFamily="18" charset="0"/>
                <a:cs typeface="Times New Roman" pitchFamily="18" charset="0"/>
              </a:rPr>
              <a:t>Hollalujah website for thirty (30) days </a:t>
            </a:r>
            <a:r>
              <a:rPr lang="en-US" sz="1400" b="1" dirty="0">
                <a:latin typeface="Times New Roman" pitchFamily="18" charset="0"/>
                <a:cs typeface="Times New Roman" pitchFamily="18" charset="0"/>
              </a:rPr>
              <a:t>associated with your company’s sponsorship</a:t>
            </a:r>
          </a:p>
          <a:p>
            <a:endParaRPr lang="en-US" sz="1400" b="1" dirty="0">
              <a:latin typeface="Times New Roman" pitchFamily="18" charset="0"/>
              <a:cs typeface="Times New Roman" pitchFamily="18" charset="0"/>
            </a:endParaRPr>
          </a:p>
          <a:p>
            <a:r>
              <a:rPr lang="en-US" sz="1400" b="1" dirty="0">
                <a:latin typeface="Times New Roman" pitchFamily="18" charset="0"/>
                <a:cs typeface="Times New Roman" pitchFamily="18" charset="0"/>
              </a:rPr>
              <a:t>LIMIT FOUR (4) PROMOTIONAL PARTNERS PER MONTH</a:t>
            </a:r>
            <a:endParaRPr lang="en-US" sz="14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8" name="Picture 7" descr="_MG_7448.jpg"/>
          <p:cNvPicPr>
            <a:picLocks noChangeAspect="1"/>
          </p:cNvPicPr>
          <p:nvPr/>
        </p:nvPicPr>
        <p:blipFill>
          <a:blip r:embed="rId3" cstate="print"/>
          <a:stretch>
            <a:fillRect/>
          </a:stretch>
        </p:blipFill>
        <p:spPr>
          <a:xfrm>
            <a:off x="4649799" y="-76200"/>
            <a:ext cx="3198800" cy="2133600"/>
          </a:xfrm>
          <a:prstGeom prst="rect">
            <a:avLst/>
          </a:prstGeom>
          <a:effectLst>
            <a:softEdge rad="635000"/>
          </a:effectLst>
        </p:spPr>
      </p:pic>
      <p:sp>
        <p:nvSpPr>
          <p:cNvPr id="6" name="TextBox 5"/>
          <p:cNvSpPr txBox="1"/>
          <p:nvPr/>
        </p:nvSpPr>
        <p:spPr>
          <a:xfrm>
            <a:off x="304800" y="2209800"/>
            <a:ext cx="2333331" cy="461665"/>
          </a:xfrm>
          <a:prstGeom prst="rect">
            <a:avLst/>
          </a:prstGeom>
          <a:noFill/>
        </p:spPr>
        <p:txBody>
          <a:bodyPr wrap="none" rtlCol="0">
            <a:spAutoFit/>
          </a:bodyPr>
          <a:lstStyle/>
          <a:p>
            <a:r>
              <a:rPr lang="en-US" sz="2400" b="1" dirty="0">
                <a:solidFill>
                  <a:sysClr val="windowText" lastClr="000000"/>
                </a:solidFill>
                <a:effectLst>
                  <a:outerShdw blurRad="38100" dist="38100" dir="2700000" algn="tl">
                    <a:srgbClr val="000000">
                      <a:alpha val="43137"/>
                    </a:srgbClr>
                  </a:outerShdw>
                </a:effectLst>
                <a:latin typeface="+mj-lt"/>
              </a:rPr>
              <a:t>Rights Fee:  $525</a:t>
            </a:r>
          </a:p>
        </p:txBody>
      </p:sp>
      <p:pic>
        <p:nvPicPr>
          <p:cNvPr id="9" name="Picture 8" descr="_MG_0434.jpg"/>
          <p:cNvPicPr>
            <a:picLocks noChangeAspect="1"/>
          </p:cNvPicPr>
          <p:nvPr/>
        </p:nvPicPr>
        <p:blipFill>
          <a:blip r:embed="rId4" cstate="print"/>
          <a:stretch>
            <a:fillRect/>
          </a:stretch>
        </p:blipFill>
        <p:spPr>
          <a:xfrm>
            <a:off x="3124200" y="6629400"/>
            <a:ext cx="4572000" cy="3048000"/>
          </a:xfrm>
          <a:prstGeom prst="rect">
            <a:avLst/>
          </a:prstGeom>
          <a:effectLst>
            <a:softEdge rad="635000"/>
          </a:effectLst>
        </p:spPr>
      </p:pic>
      <p:pic>
        <p:nvPicPr>
          <p:cNvPr id="11" name="Picture 10" descr="_MG_0477.jpg"/>
          <p:cNvPicPr>
            <a:picLocks noChangeAspect="1"/>
          </p:cNvPicPr>
          <p:nvPr/>
        </p:nvPicPr>
        <p:blipFill>
          <a:blip r:embed="rId5" cstate="print"/>
          <a:stretch>
            <a:fillRect/>
          </a:stretch>
        </p:blipFill>
        <p:spPr>
          <a:xfrm>
            <a:off x="76200" y="7010400"/>
            <a:ext cx="3886200" cy="2590800"/>
          </a:xfrm>
          <a:prstGeom prst="rect">
            <a:avLst/>
          </a:prstGeom>
          <a:effectLst>
            <a:softEdge rad="635000"/>
          </a:effectLst>
        </p:spPr>
      </p:pic>
    </p:spTree>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9220200"/>
            <a:ext cx="7772400" cy="838200"/>
          </a:xfrm>
          <a:prstGeom prst="rect">
            <a:avLst/>
          </a:prstGeom>
          <a:solidFill>
            <a:srgbClr val="000000"/>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51805"/>
            <a:ext cx="7772400" cy="2852192"/>
          </a:xfrm>
          <a:prstGeom prst="rect">
            <a:avLst/>
          </a:prstGeom>
          <a:ln>
            <a:noFill/>
          </a:ln>
          <a:effectLst>
            <a:outerShdw blurRad="292100" dist="139700" dir="2700000" algn="tl" rotWithShape="0">
              <a:srgbClr val="333333">
                <a:alpha val="65000"/>
              </a:srgbClr>
            </a:outerShdw>
          </a:effectLst>
        </p:spPr>
      </p:pic>
      <p:sp>
        <p:nvSpPr>
          <p:cNvPr id="5" name="Rectangle 4"/>
          <p:cNvSpPr>
            <a:spLocks noChangeArrowheads="1"/>
          </p:cNvSpPr>
          <p:nvPr/>
        </p:nvSpPr>
        <p:spPr bwMode="auto">
          <a:xfrm>
            <a:off x="1519729" y="2945409"/>
            <a:ext cx="5170197" cy="369332"/>
          </a:xfrm>
          <a:prstGeom prst="rect">
            <a:avLst/>
          </a:prstGeom>
          <a:solidFill>
            <a:schemeClr val="bg1"/>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ja-JP" sz="1800" b="1" i="1" dirty="0">
                <a:latin typeface="+mj-lt"/>
                <a:ea typeface="MS Mincho" pitchFamily="49" charset="-128"/>
              </a:rPr>
              <a:t>Connect With Us &amp; Let Us Go to Work for Your Brand</a:t>
            </a:r>
            <a:endParaRPr kumimoji="0" lang="en-US" altLang="ja-JP" sz="1800" b="1" i="1" u="none" strike="noStrike" cap="none" normalizeH="0" baseline="0" dirty="0">
              <a:ln>
                <a:noFill/>
              </a:ln>
              <a:effectLst/>
              <a:latin typeface="+mj-lt"/>
            </a:endParaRPr>
          </a:p>
        </p:txBody>
      </p:sp>
      <p:pic>
        <p:nvPicPr>
          <p:cNvPr id="17" name="Picture 16" descr="_MG_7448.jpg"/>
          <p:cNvPicPr>
            <a:picLocks noChangeAspect="1"/>
          </p:cNvPicPr>
          <p:nvPr/>
        </p:nvPicPr>
        <p:blipFill>
          <a:blip r:embed="rId3" cstate="print"/>
          <a:stretch>
            <a:fillRect/>
          </a:stretch>
        </p:blipFill>
        <p:spPr>
          <a:xfrm>
            <a:off x="990600" y="5029200"/>
            <a:ext cx="3048000" cy="2033016"/>
          </a:xfrm>
          <a:prstGeom prst="rect">
            <a:avLst/>
          </a:prstGeom>
          <a:effectLst>
            <a:softEdge rad="635000"/>
          </a:effectLst>
        </p:spPr>
      </p:pic>
      <p:pic>
        <p:nvPicPr>
          <p:cNvPr id="18" name="Picture 17" descr="_MG_7255.jpg"/>
          <p:cNvPicPr>
            <a:picLocks noChangeAspect="1"/>
          </p:cNvPicPr>
          <p:nvPr/>
        </p:nvPicPr>
        <p:blipFill>
          <a:blip r:embed="rId4" cstate="print"/>
          <a:stretch>
            <a:fillRect/>
          </a:stretch>
        </p:blipFill>
        <p:spPr>
          <a:xfrm>
            <a:off x="-304800" y="7720432"/>
            <a:ext cx="3505200" cy="2337968"/>
          </a:xfrm>
          <a:prstGeom prst="rect">
            <a:avLst/>
          </a:prstGeom>
          <a:effectLst>
            <a:softEdge rad="635000"/>
          </a:effectLst>
        </p:spPr>
      </p:pic>
      <p:pic>
        <p:nvPicPr>
          <p:cNvPr id="19" name="Picture 18" descr="_MG_7266.jpg"/>
          <p:cNvPicPr>
            <a:picLocks noChangeAspect="1"/>
          </p:cNvPicPr>
          <p:nvPr/>
        </p:nvPicPr>
        <p:blipFill>
          <a:blip r:embed="rId5" cstate="print"/>
          <a:stretch>
            <a:fillRect/>
          </a:stretch>
        </p:blipFill>
        <p:spPr>
          <a:xfrm>
            <a:off x="-228600" y="2819400"/>
            <a:ext cx="2490445" cy="3733800"/>
          </a:xfrm>
          <a:prstGeom prst="rect">
            <a:avLst/>
          </a:prstGeom>
          <a:effectLst>
            <a:softEdge rad="635000"/>
          </a:effectLst>
        </p:spPr>
      </p:pic>
      <p:pic>
        <p:nvPicPr>
          <p:cNvPr id="20" name="Picture 19" descr="_MG_7342.jpg"/>
          <p:cNvPicPr>
            <a:picLocks noChangeAspect="1"/>
          </p:cNvPicPr>
          <p:nvPr/>
        </p:nvPicPr>
        <p:blipFill>
          <a:blip r:embed="rId6" cstate="print"/>
          <a:stretch>
            <a:fillRect/>
          </a:stretch>
        </p:blipFill>
        <p:spPr>
          <a:xfrm rot="21224933">
            <a:off x="2185390" y="3325587"/>
            <a:ext cx="3838877" cy="2560531"/>
          </a:xfrm>
          <a:prstGeom prst="rect">
            <a:avLst/>
          </a:prstGeom>
          <a:effectLst>
            <a:softEdge rad="635000"/>
          </a:effectLst>
        </p:spPr>
      </p:pic>
      <p:pic>
        <p:nvPicPr>
          <p:cNvPr id="23" name="Picture 22" descr="_MG_7383.jpg"/>
          <p:cNvPicPr>
            <a:picLocks noChangeAspect="1"/>
          </p:cNvPicPr>
          <p:nvPr/>
        </p:nvPicPr>
        <p:blipFill>
          <a:blip r:embed="rId7" cstate="print"/>
          <a:stretch>
            <a:fillRect/>
          </a:stretch>
        </p:blipFill>
        <p:spPr>
          <a:xfrm>
            <a:off x="5105400" y="7391400"/>
            <a:ext cx="3352800" cy="2236318"/>
          </a:xfrm>
          <a:prstGeom prst="rect">
            <a:avLst/>
          </a:prstGeom>
          <a:effectLst>
            <a:softEdge rad="635000"/>
          </a:effectLst>
        </p:spPr>
      </p:pic>
      <p:pic>
        <p:nvPicPr>
          <p:cNvPr id="22" name="Picture 21" descr="_MG_7356.jpg"/>
          <p:cNvPicPr>
            <a:picLocks noChangeAspect="1"/>
          </p:cNvPicPr>
          <p:nvPr/>
        </p:nvPicPr>
        <p:blipFill>
          <a:blip r:embed="rId8" cstate="print">
            <a:duotone>
              <a:schemeClr val="bg2">
                <a:shade val="45000"/>
                <a:satMod val="135000"/>
              </a:schemeClr>
              <a:prstClr val="white"/>
            </a:duotone>
          </a:blip>
          <a:stretch>
            <a:fillRect/>
          </a:stretch>
        </p:blipFill>
        <p:spPr>
          <a:xfrm>
            <a:off x="5536082" y="3048000"/>
            <a:ext cx="2236318" cy="3352800"/>
          </a:xfrm>
          <a:prstGeom prst="rect">
            <a:avLst/>
          </a:prstGeom>
          <a:effectLst>
            <a:softEdge rad="317500"/>
          </a:effectLst>
        </p:spPr>
      </p:pic>
      <p:pic>
        <p:nvPicPr>
          <p:cNvPr id="24" name="Picture 23" descr="_MG_7410.jpg"/>
          <p:cNvPicPr>
            <a:picLocks noChangeAspect="1"/>
          </p:cNvPicPr>
          <p:nvPr/>
        </p:nvPicPr>
        <p:blipFill>
          <a:blip r:embed="rId9" cstate="print"/>
          <a:stretch>
            <a:fillRect/>
          </a:stretch>
        </p:blipFill>
        <p:spPr>
          <a:xfrm rot="20910823">
            <a:off x="-38894" y="5951251"/>
            <a:ext cx="3363753" cy="2243623"/>
          </a:xfrm>
          <a:prstGeom prst="rect">
            <a:avLst/>
          </a:prstGeom>
          <a:effectLst>
            <a:softEdge rad="635000"/>
          </a:effectLst>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5957915" y="5639763"/>
            <a:ext cx="1814485" cy="2715874"/>
          </a:xfrm>
          <a:prstGeom prst="rect">
            <a:avLst/>
          </a:prstGeom>
          <a:effectLst>
            <a:softEdge rad="317500"/>
          </a:effectLst>
        </p:spPr>
      </p:pic>
      <p:sp>
        <p:nvSpPr>
          <p:cNvPr id="6" name="TextBox 5"/>
          <p:cNvSpPr txBox="1"/>
          <p:nvPr/>
        </p:nvSpPr>
        <p:spPr>
          <a:xfrm>
            <a:off x="0" y="9372600"/>
            <a:ext cx="7772400" cy="523220"/>
          </a:xfrm>
          <a:prstGeom prst="rect">
            <a:avLst/>
          </a:prstGeom>
          <a:solidFill>
            <a:schemeClr val="bg1"/>
          </a:solidFill>
          <a:effectLst>
            <a:softEdge rad="317500"/>
          </a:effectLst>
        </p:spPr>
        <p:txBody>
          <a:bodyPr wrap="square" rtlCol="0">
            <a:spAutoFit/>
          </a:bodyPr>
          <a:lstStyle/>
          <a:p>
            <a:pPr algn="ctr"/>
            <a:r>
              <a:rPr lang="en-US" sz="1400" b="1" dirty="0">
                <a:solidFill>
                  <a:schemeClr val="bg1"/>
                </a:solidFill>
                <a:latin typeface="+mj-lt"/>
              </a:rPr>
              <a:t>Hollalujah Enterprises, Inc. </a:t>
            </a:r>
          </a:p>
          <a:p>
            <a:pPr algn="ctr"/>
            <a:r>
              <a:rPr lang="en-US" sz="1400" b="1" dirty="0">
                <a:solidFill>
                  <a:schemeClr val="bg1"/>
                </a:solidFill>
                <a:latin typeface="+mj-lt"/>
              </a:rPr>
              <a:t>Phone: (678)612-4322    Sponsorships@Hollalujah.com</a:t>
            </a:r>
          </a:p>
        </p:txBody>
      </p:sp>
      <p:pic>
        <p:nvPicPr>
          <p:cNvPr id="26" name="Picture 25" descr="_MG_7446.jpg"/>
          <p:cNvPicPr>
            <a:picLocks noChangeAspect="1"/>
          </p:cNvPicPr>
          <p:nvPr/>
        </p:nvPicPr>
        <p:blipFill>
          <a:blip r:embed="rId11" cstate="print"/>
          <a:stretch>
            <a:fillRect/>
          </a:stretch>
        </p:blipFill>
        <p:spPr>
          <a:xfrm rot="20642171">
            <a:off x="2268238" y="6845350"/>
            <a:ext cx="3962400" cy="2642921"/>
          </a:xfrm>
          <a:prstGeom prst="rect">
            <a:avLst/>
          </a:prstGeom>
          <a:effectLst>
            <a:softEdge rad="635000"/>
          </a:effectLst>
        </p:spPr>
      </p:pic>
      <p:pic>
        <p:nvPicPr>
          <p:cNvPr id="28" name="Picture 27" descr="_MG_2019.jpg"/>
          <p:cNvPicPr>
            <a:picLocks noChangeAspect="1"/>
          </p:cNvPicPr>
          <p:nvPr/>
        </p:nvPicPr>
        <p:blipFill>
          <a:blip r:embed="rId12" cstate="print"/>
          <a:stretch>
            <a:fillRect/>
          </a:stretch>
        </p:blipFill>
        <p:spPr>
          <a:xfrm rot="21341117">
            <a:off x="3339805" y="5370937"/>
            <a:ext cx="2705373" cy="1804483"/>
          </a:xfrm>
          <a:prstGeom prst="rect">
            <a:avLst/>
          </a:prstGeom>
          <a:effectLst>
            <a:softEdge rad="317500"/>
          </a:effectLst>
        </p:spPr>
      </p:pic>
    </p:spTree>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55663"/>
            <a:ext cx="7772400" cy="2760611"/>
          </a:xfrm>
          <a:prstGeom prst="rect">
            <a:avLst/>
          </a:prstGeom>
          <a:ln>
            <a:noFill/>
          </a:ln>
          <a:effectLst>
            <a:outerShdw blurRad="292100" dist="139700" dir="2700000" algn="tl" rotWithShape="0">
              <a:srgbClr val="333333">
                <a:alpha val="65000"/>
              </a:srgbClr>
            </a:outerShdw>
          </a:effectLst>
        </p:spPr>
      </p:pic>
      <p:sp>
        <p:nvSpPr>
          <p:cNvPr id="14337" name="Rectangle 1"/>
          <p:cNvSpPr>
            <a:spLocks noChangeArrowheads="1"/>
          </p:cNvSpPr>
          <p:nvPr/>
        </p:nvSpPr>
        <p:spPr bwMode="auto">
          <a:xfrm>
            <a:off x="381000" y="3673733"/>
            <a:ext cx="716280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If you’re marketing your business in the Atlanta Metropolitan Area, you already know how essential the faith-based market is to your success. But until you’ve been introduced to </a:t>
            </a:r>
            <a:r>
              <a:rPr kumimoji="0" lang="en-US" altLang="ja-JP" sz="1200" b="1" i="1"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Hollalujah</a:t>
            </a:r>
            <a:r>
              <a:rPr kumimoji="0" lang="en-US" altLang="ja-JP" sz="1200" b="1"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 as a sponsor, you’ll have no idea what an amazing marketing platform this is for generating new relationships with consumers, sampling products or driving traffic to your digital channels. </a:t>
            </a:r>
            <a:endParaRPr kumimoji="0" lang="en-US" altLang="ja-JP" sz="12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2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Nearly 1,000 consumers pack the parking lot at Peace Baptist Church in Decatur, Georgia, pay the admission and pack the auditorium for an evening of wholesome live entertainment, food, and social engagement featuring some of the most talented artists in the nation.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2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1" i="1"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Hollalujah</a:t>
            </a:r>
            <a:r>
              <a:rPr kumimoji="0" lang="en-US" altLang="ja-JP" sz="1200" b="1"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 is </a:t>
            </a:r>
            <a:r>
              <a:rPr kumimoji="0" lang="en-US" altLang="ja-JP" sz="1200" b="1" i="1"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Saturday Night Live</a:t>
            </a:r>
            <a:r>
              <a:rPr kumimoji="0" lang="en-US" altLang="ja-JP" sz="1200" b="1"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 meets the </a:t>
            </a:r>
            <a:r>
              <a:rPr kumimoji="0" lang="en-US" altLang="ja-JP" sz="1200" b="1" i="1"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Kings of Comedy</a:t>
            </a:r>
            <a:r>
              <a:rPr kumimoji="0" lang="en-US" altLang="ja-JP" sz="1200" b="1"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 and </a:t>
            </a:r>
            <a:r>
              <a:rPr kumimoji="0" lang="en-US" altLang="ja-JP" sz="1200" b="1" i="1"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Showtime at the Apollo</a:t>
            </a:r>
            <a:r>
              <a:rPr kumimoji="0" lang="en-US" altLang="ja-JP" sz="1200" b="1"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—without all the negative attributes that distinguish those entertainment brands within their genres.  </a:t>
            </a:r>
            <a:endParaRPr kumimoji="0" lang="en-US" altLang="ja-JP" sz="1200"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5" name="Rectangle 4"/>
          <p:cNvSpPr>
            <a:spLocks noChangeArrowheads="1"/>
          </p:cNvSpPr>
          <p:nvPr/>
        </p:nvSpPr>
        <p:spPr bwMode="auto">
          <a:xfrm>
            <a:off x="2350540" y="2831068"/>
            <a:ext cx="3389006" cy="369332"/>
          </a:xfrm>
          <a:prstGeom prst="rect">
            <a:avLst/>
          </a:prstGeom>
          <a:solidFill>
            <a:schemeClr val="bg1"/>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1" i="1" u="none" strike="noStrike" cap="none" normalizeH="0" baseline="0" dirty="0">
                <a:ln>
                  <a:noFill/>
                </a:ln>
                <a:effectLst/>
                <a:latin typeface="+mj-lt"/>
                <a:ea typeface="MS Mincho" pitchFamily="49" charset="-128"/>
                <a:cs typeface="Calibri" pitchFamily="34" charset="0"/>
              </a:rPr>
              <a:t>Hollalujah:</a:t>
            </a:r>
            <a:r>
              <a:rPr kumimoji="0" lang="en-US" altLang="ja-JP" sz="1800" b="1" i="1" u="none" strike="noStrike" cap="none" normalizeH="0" dirty="0">
                <a:ln>
                  <a:noFill/>
                </a:ln>
                <a:effectLst/>
                <a:latin typeface="+mj-lt"/>
                <a:ea typeface="MS Mincho" pitchFamily="49" charset="-128"/>
                <a:cs typeface="Calibri" pitchFamily="34" charset="0"/>
              </a:rPr>
              <a:t>  A Comedy Experience</a:t>
            </a:r>
            <a:endParaRPr kumimoji="0" lang="en-US" altLang="ja-JP" sz="1800" b="1" i="1" u="none" strike="noStrike" cap="none" normalizeH="0" baseline="0" dirty="0">
              <a:ln>
                <a:noFill/>
              </a:ln>
              <a:effectLst/>
              <a:latin typeface="+mj-lt"/>
            </a:endParaRPr>
          </a:p>
        </p:txBody>
      </p:sp>
      <p:sp>
        <p:nvSpPr>
          <p:cNvPr id="6" name="TextBox 5"/>
          <p:cNvSpPr txBox="1"/>
          <p:nvPr/>
        </p:nvSpPr>
        <p:spPr>
          <a:xfrm>
            <a:off x="0" y="9448800"/>
            <a:ext cx="7772400" cy="461665"/>
          </a:xfrm>
          <a:prstGeom prst="rect">
            <a:avLst/>
          </a:prstGeom>
          <a:noFill/>
        </p:spPr>
        <p:txBody>
          <a:bodyPr wrap="square" rtlCol="0">
            <a:spAutoFit/>
          </a:bodyPr>
          <a:lstStyle/>
          <a:p>
            <a:pPr algn="ctr"/>
            <a:r>
              <a:rPr lang="en-US" sz="1200" b="1" dirty="0">
                <a:latin typeface="+mj-lt"/>
              </a:rPr>
              <a:t>Hollalujah Enterprises, Inc.  </a:t>
            </a:r>
          </a:p>
          <a:p>
            <a:pPr algn="ctr"/>
            <a:r>
              <a:rPr lang="en-US" sz="1200" b="1" dirty="0">
                <a:latin typeface="+mj-lt"/>
              </a:rPr>
              <a:t>Phone: (678)612-4322    Sponsorships@Hollalujah.com</a:t>
            </a:r>
          </a:p>
        </p:txBody>
      </p:sp>
      <p:pic>
        <p:nvPicPr>
          <p:cNvPr id="10" name="Picture 9" descr="_MG_0669.jpg"/>
          <p:cNvPicPr>
            <a:picLocks noChangeAspect="1"/>
          </p:cNvPicPr>
          <p:nvPr/>
        </p:nvPicPr>
        <p:blipFill>
          <a:blip r:embed="rId3" cstate="print"/>
          <a:stretch>
            <a:fillRect/>
          </a:stretch>
        </p:blipFill>
        <p:spPr>
          <a:xfrm>
            <a:off x="381000" y="6400800"/>
            <a:ext cx="2396538" cy="1460853"/>
          </a:xfrm>
          <a:prstGeom prst="rect">
            <a:avLst/>
          </a:prstGeom>
          <a:ln>
            <a:noFill/>
          </a:ln>
          <a:effectLst>
            <a:softEdge rad="127000"/>
          </a:effectLst>
        </p:spPr>
      </p:pic>
      <p:pic>
        <p:nvPicPr>
          <p:cNvPr id="12" name="Picture 11" descr="_MG_0669.jpg"/>
          <p:cNvPicPr>
            <a:picLocks noChangeAspect="1"/>
          </p:cNvPicPr>
          <p:nvPr/>
        </p:nvPicPr>
        <p:blipFill>
          <a:blip r:embed="rId4" cstate="print"/>
          <a:stretch>
            <a:fillRect/>
          </a:stretch>
        </p:blipFill>
        <p:spPr>
          <a:xfrm>
            <a:off x="2667000" y="6400800"/>
            <a:ext cx="2396538" cy="1460852"/>
          </a:xfrm>
          <a:prstGeom prst="rect">
            <a:avLst/>
          </a:prstGeom>
          <a:ln>
            <a:noFill/>
          </a:ln>
          <a:effectLst>
            <a:softEdge rad="127000"/>
          </a:effectLst>
        </p:spPr>
      </p:pic>
      <p:pic>
        <p:nvPicPr>
          <p:cNvPr id="13" name="Picture 12" descr="_MG_0669.jpg"/>
          <p:cNvPicPr>
            <a:picLocks noChangeAspect="1"/>
          </p:cNvPicPr>
          <p:nvPr/>
        </p:nvPicPr>
        <p:blipFill>
          <a:blip r:embed="rId5" cstate="print"/>
          <a:stretch>
            <a:fillRect/>
          </a:stretch>
        </p:blipFill>
        <p:spPr>
          <a:xfrm>
            <a:off x="4956026" y="6400800"/>
            <a:ext cx="2390486" cy="1460853"/>
          </a:xfrm>
          <a:prstGeom prst="rect">
            <a:avLst/>
          </a:prstGeom>
          <a:ln>
            <a:noFill/>
          </a:ln>
          <a:effectLst>
            <a:softEdge rad="127000"/>
          </a:effectLst>
        </p:spPr>
      </p:pic>
      <p:pic>
        <p:nvPicPr>
          <p:cNvPr id="14" name="Picture 13" descr="_MG_0669.jpg"/>
          <p:cNvPicPr>
            <a:picLocks noChangeAspect="1"/>
          </p:cNvPicPr>
          <p:nvPr/>
        </p:nvPicPr>
        <p:blipFill>
          <a:blip r:embed="rId6" cstate="print"/>
          <a:stretch>
            <a:fillRect/>
          </a:stretch>
        </p:blipFill>
        <p:spPr>
          <a:xfrm>
            <a:off x="381000" y="7876447"/>
            <a:ext cx="2396538" cy="1431265"/>
          </a:xfrm>
          <a:prstGeom prst="rect">
            <a:avLst/>
          </a:prstGeom>
          <a:ln>
            <a:noFill/>
          </a:ln>
          <a:effectLst>
            <a:softEdge rad="127000"/>
          </a:effectLst>
        </p:spPr>
      </p:pic>
      <p:pic>
        <p:nvPicPr>
          <p:cNvPr id="15" name="Picture 14" descr="_MG_0669.jpg"/>
          <p:cNvPicPr>
            <a:picLocks noChangeAspect="1"/>
          </p:cNvPicPr>
          <p:nvPr/>
        </p:nvPicPr>
        <p:blipFill>
          <a:blip r:embed="rId7" cstate="print"/>
          <a:stretch>
            <a:fillRect/>
          </a:stretch>
        </p:blipFill>
        <p:spPr>
          <a:xfrm>
            <a:off x="2667000" y="7861653"/>
            <a:ext cx="2396538" cy="1460852"/>
          </a:xfrm>
          <a:prstGeom prst="rect">
            <a:avLst/>
          </a:prstGeom>
          <a:ln>
            <a:noFill/>
          </a:ln>
          <a:effectLst>
            <a:softEdge rad="127000"/>
          </a:effectLst>
        </p:spPr>
      </p:pic>
      <p:pic>
        <p:nvPicPr>
          <p:cNvPr id="16" name="Picture 15" descr="_MG_0669.jpg"/>
          <p:cNvPicPr>
            <a:picLocks noChangeAspect="1"/>
          </p:cNvPicPr>
          <p:nvPr/>
        </p:nvPicPr>
        <p:blipFill>
          <a:blip r:embed="rId8" cstate="print"/>
          <a:stretch>
            <a:fillRect/>
          </a:stretch>
        </p:blipFill>
        <p:spPr>
          <a:xfrm>
            <a:off x="4953000" y="7863502"/>
            <a:ext cx="2396538" cy="1457154"/>
          </a:xfrm>
          <a:prstGeom prst="rect">
            <a:avLst/>
          </a:prstGeom>
          <a:ln>
            <a:noFill/>
          </a:ln>
          <a:effectLst>
            <a:softEdge rad="127000"/>
          </a:effectLst>
        </p:spPr>
      </p:pic>
    </p:spTree>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20823"/>
            <a:ext cx="7772400" cy="2779847"/>
          </a:xfrm>
          <a:prstGeom prst="rect">
            <a:avLst/>
          </a:prstGeom>
          <a:ln>
            <a:noFill/>
          </a:ln>
          <a:effectLst>
            <a:outerShdw blurRad="292100" dist="139700" dir="2700000" algn="tl" rotWithShape="0">
              <a:srgbClr val="333333">
                <a:alpha val="65000"/>
              </a:srgbClr>
            </a:outerShdw>
          </a:effectLst>
        </p:spPr>
      </p:pic>
      <p:sp>
        <p:nvSpPr>
          <p:cNvPr id="5" name="Rectangle 4"/>
          <p:cNvSpPr>
            <a:spLocks noChangeArrowheads="1"/>
          </p:cNvSpPr>
          <p:nvPr/>
        </p:nvSpPr>
        <p:spPr bwMode="auto">
          <a:xfrm>
            <a:off x="2414090" y="2831068"/>
            <a:ext cx="3261919" cy="369332"/>
          </a:xfrm>
          <a:prstGeom prst="rect">
            <a:avLst/>
          </a:prstGeom>
          <a:solidFill>
            <a:schemeClr val="bg1"/>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1" i="1" u="none" strike="noStrike" cap="none" normalizeH="0" baseline="0" dirty="0">
                <a:ln>
                  <a:noFill/>
                </a:ln>
                <a:effectLst/>
                <a:latin typeface="+mj-lt"/>
                <a:ea typeface="MS Mincho" pitchFamily="49" charset="-128"/>
                <a:cs typeface="Calibri" pitchFamily="34" charset="0"/>
              </a:rPr>
              <a:t>Hollalujah:</a:t>
            </a:r>
            <a:r>
              <a:rPr kumimoji="0" lang="en-US" altLang="ja-JP" sz="1800" b="1" i="1" u="none" strike="noStrike" cap="none" normalizeH="0" dirty="0">
                <a:ln>
                  <a:noFill/>
                </a:ln>
                <a:effectLst/>
                <a:latin typeface="+mj-lt"/>
                <a:ea typeface="MS Mincho" pitchFamily="49" charset="-128"/>
                <a:cs typeface="Calibri" pitchFamily="34" charset="0"/>
              </a:rPr>
              <a:t>  Up Close &amp; Personal</a:t>
            </a:r>
            <a:endParaRPr kumimoji="0" lang="en-US" altLang="ja-JP" sz="1800" b="1" i="1" u="none" strike="noStrike" cap="none" normalizeH="0" baseline="0" dirty="0">
              <a:ln>
                <a:noFill/>
              </a:ln>
              <a:effectLst/>
              <a:latin typeface="+mj-lt"/>
            </a:endParaRPr>
          </a:p>
        </p:txBody>
      </p:sp>
      <p:graphicFrame>
        <p:nvGraphicFramePr>
          <p:cNvPr id="9" name="Chart 8"/>
          <p:cNvGraphicFramePr/>
          <p:nvPr/>
        </p:nvGraphicFramePr>
        <p:xfrm>
          <a:off x="-533400" y="5943600"/>
          <a:ext cx="4800600" cy="34331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nvGraphicFramePr>
        <p:xfrm>
          <a:off x="3352800" y="6096000"/>
          <a:ext cx="4800600" cy="3433156"/>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228600" y="3352800"/>
            <a:ext cx="2059218" cy="369332"/>
          </a:xfrm>
          <a:prstGeom prst="rect">
            <a:avLst/>
          </a:prstGeom>
          <a:solidFill>
            <a:schemeClr val="tx1"/>
          </a:solidFill>
        </p:spPr>
        <p:txBody>
          <a:bodyPr wrap="none" rtlCol="0">
            <a:spAutoFit/>
          </a:bodyPr>
          <a:lstStyle/>
          <a:p>
            <a:r>
              <a:rPr lang="en-US" sz="1800" b="1" dirty="0">
                <a:solidFill>
                  <a:schemeClr val="bg1"/>
                </a:solidFill>
                <a:latin typeface="Times New Roman" pitchFamily="18" charset="0"/>
                <a:cs typeface="Times New Roman" pitchFamily="18" charset="0"/>
              </a:rPr>
              <a:t>Core Demographic</a:t>
            </a:r>
          </a:p>
        </p:txBody>
      </p:sp>
      <p:graphicFrame>
        <p:nvGraphicFramePr>
          <p:cNvPr id="15" name="Chart 14"/>
          <p:cNvGraphicFramePr/>
          <p:nvPr/>
        </p:nvGraphicFramePr>
        <p:xfrm>
          <a:off x="1295400" y="3352800"/>
          <a:ext cx="4800600" cy="3433156"/>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0" y="9448800"/>
            <a:ext cx="7772400" cy="461665"/>
          </a:xfrm>
          <a:prstGeom prst="rect">
            <a:avLst/>
          </a:prstGeom>
          <a:noFill/>
        </p:spPr>
        <p:txBody>
          <a:bodyPr wrap="square" rtlCol="0">
            <a:spAutoFit/>
          </a:bodyPr>
          <a:lstStyle/>
          <a:p>
            <a:pPr algn="ctr"/>
            <a:r>
              <a:rPr lang="en-US" sz="1200" b="1" dirty="0">
                <a:latin typeface="+mj-lt"/>
              </a:rPr>
              <a:t>Hollalujah Enterprises, Inc.  </a:t>
            </a:r>
          </a:p>
          <a:p>
            <a:pPr algn="ctr"/>
            <a:r>
              <a:rPr lang="en-US" sz="1200" b="1" dirty="0">
                <a:latin typeface="+mj-lt"/>
              </a:rPr>
              <a:t>Phone: (678)612-4322    Sponsorships@Hollalujah.com</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2000"/>
                                        <p:tgtEl>
                                          <p:spTgt spid="15"/>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2000"/>
                                        <p:tgtEl>
                                          <p:spTgt spid="9"/>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1" grpId="0">
        <p:bldAsOne/>
      </p:bldGraphic>
      <p:bldGraphic spid="1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59804"/>
            <a:ext cx="7772400" cy="2771264"/>
          </a:xfrm>
          <a:prstGeom prst="rect">
            <a:avLst/>
          </a:prstGeom>
          <a:ln>
            <a:noFill/>
          </a:ln>
          <a:effectLst>
            <a:outerShdw blurRad="292100" dist="139700" dir="2700000" algn="tl" rotWithShape="0">
              <a:srgbClr val="333333">
                <a:alpha val="65000"/>
              </a:srgbClr>
            </a:outerShdw>
          </a:effectLst>
        </p:spPr>
      </p:pic>
      <p:sp>
        <p:nvSpPr>
          <p:cNvPr id="5" name="Rectangle 4"/>
          <p:cNvSpPr>
            <a:spLocks noChangeArrowheads="1"/>
          </p:cNvSpPr>
          <p:nvPr/>
        </p:nvSpPr>
        <p:spPr bwMode="auto">
          <a:xfrm>
            <a:off x="2407640" y="2907268"/>
            <a:ext cx="3261919" cy="369332"/>
          </a:xfrm>
          <a:prstGeom prst="rect">
            <a:avLst/>
          </a:prstGeom>
          <a:solidFill>
            <a:schemeClr val="bg1"/>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1" i="1" u="none" strike="noStrike" cap="none" normalizeH="0" baseline="0" dirty="0">
                <a:ln>
                  <a:noFill/>
                </a:ln>
                <a:effectLst/>
                <a:latin typeface="+mj-lt"/>
                <a:ea typeface="MS Mincho" pitchFamily="49" charset="-128"/>
                <a:cs typeface="Calibri" pitchFamily="34" charset="0"/>
              </a:rPr>
              <a:t>Hollalujah:</a:t>
            </a:r>
            <a:r>
              <a:rPr kumimoji="0" lang="en-US" altLang="ja-JP" sz="1800" b="1" i="1" u="none" strike="noStrike" cap="none" normalizeH="0" dirty="0">
                <a:ln>
                  <a:noFill/>
                </a:ln>
                <a:effectLst/>
                <a:latin typeface="+mj-lt"/>
                <a:ea typeface="MS Mincho" pitchFamily="49" charset="-128"/>
                <a:cs typeface="Calibri" pitchFamily="34" charset="0"/>
              </a:rPr>
              <a:t>  Up Close &amp; Personal</a:t>
            </a:r>
            <a:endParaRPr kumimoji="0" lang="en-US" altLang="ja-JP" sz="1800" b="1" i="1" u="none" strike="noStrike" cap="none" normalizeH="0" baseline="0" dirty="0">
              <a:ln>
                <a:noFill/>
              </a:ln>
              <a:effectLst/>
              <a:latin typeface="+mj-lt"/>
            </a:endParaRPr>
          </a:p>
        </p:txBody>
      </p:sp>
      <p:graphicFrame>
        <p:nvGraphicFramePr>
          <p:cNvPr id="9" name="Chart 8"/>
          <p:cNvGraphicFramePr/>
          <p:nvPr/>
        </p:nvGraphicFramePr>
        <p:xfrm>
          <a:off x="304800" y="3733800"/>
          <a:ext cx="7467600" cy="5575808"/>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685800" y="3581400"/>
            <a:ext cx="6553200" cy="5715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228600" y="3352800"/>
            <a:ext cx="2663743" cy="461665"/>
          </a:xfrm>
          <a:prstGeom prst="rect">
            <a:avLst/>
          </a:prstGeom>
          <a:solidFill>
            <a:schemeClr val="tx1"/>
          </a:solidFill>
        </p:spPr>
        <p:txBody>
          <a:bodyPr wrap="none" rtlCol="0">
            <a:spAutoFit/>
          </a:bodyPr>
          <a:lstStyle/>
          <a:p>
            <a:r>
              <a:rPr lang="en-US" sz="2400" b="1" dirty="0">
                <a:solidFill>
                  <a:schemeClr val="bg1"/>
                </a:solidFill>
                <a:latin typeface="Times New Roman" pitchFamily="18" charset="0"/>
                <a:cs typeface="Times New Roman" pitchFamily="18" charset="0"/>
              </a:rPr>
              <a:t>Core</a:t>
            </a:r>
            <a:r>
              <a:rPr lang="en-US" sz="1800" b="1" dirty="0">
                <a:solidFill>
                  <a:schemeClr val="bg1"/>
                </a:solidFill>
                <a:latin typeface="Times New Roman" pitchFamily="18" charset="0"/>
                <a:cs typeface="Times New Roman" pitchFamily="18" charset="0"/>
              </a:rPr>
              <a:t> </a:t>
            </a:r>
            <a:r>
              <a:rPr lang="en-US" sz="2400" b="1" dirty="0">
                <a:solidFill>
                  <a:schemeClr val="bg1"/>
                </a:solidFill>
                <a:latin typeface="Times New Roman" pitchFamily="18" charset="0"/>
                <a:cs typeface="Times New Roman" pitchFamily="18" charset="0"/>
              </a:rPr>
              <a:t>Demographic</a:t>
            </a:r>
            <a:endParaRPr lang="en-US" sz="1800" b="1" dirty="0">
              <a:solidFill>
                <a:schemeClr val="bg1"/>
              </a:solidFill>
              <a:latin typeface="Times New Roman" pitchFamily="18" charset="0"/>
              <a:cs typeface="Times New Roman" pitchFamily="18" charset="0"/>
            </a:endParaRPr>
          </a:p>
        </p:txBody>
      </p:sp>
      <p:sp>
        <p:nvSpPr>
          <p:cNvPr id="11" name="TextBox 10"/>
          <p:cNvSpPr txBox="1"/>
          <p:nvPr/>
        </p:nvSpPr>
        <p:spPr>
          <a:xfrm>
            <a:off x="0" y="9448800"/>
            <a:ext cx="7772400" cy="461665"/>
          </a:xfrm>
          <a:prstGeom prst="rect">
            <a:avLst/>
          </a:prstGeom>
          <a:noFill/>
        </p:spPr>
        <p:txBody>
          <a:bodyPr wrap="square" rtlCol="0">
            <a:spAutoFit/>
          </a:bodyPr>
          <a:lstStyle/>
          <a:p>
            <a:pPr algn="ctr"/>
            <a:r>
              <a:rPr lang="en-US" sz="1200" b="1" dirty="0">
                <a:latin typeface="+mj-lt"/>
              </a:rPr>
              <a:t>Hollalujah Enterprises, Inc. </a:t>
            </a:r>
          </a:p>
          <a:p>
            <a:pPr algn="ctr"/>
            <a:r>
              <a:rPr lang="en-US" sz="1200" b="1" dirty="0">
                <a:latin typeface="+mj-lt"/>
              </a:rPr>
              <a:t>Phone: (678)612-4322    Sponsorships@Hollalujah.com</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59804"/>
            <a:ext cx="7772400" cy="2771264"/>
          </a:xfrm>
          <a:prstGeom prst="rect">
            <a:avLst/>
          </a:prstGeom>
          <a:ln>
            <a:noFill/>
          </a:ln>
          <a:effectLst>
            <a:outerShdw blurRad="292100" dist="139700" dir="2700000" algn="tl" rotWithShape="0">
              <a:srgbClr val="333333">
                <a:alpha val="65000"/>
              </a:srgbClr>
            </a:outerShdw>
          </a:effectLst>
        </p:spPr>
      </p:pic>
      <p:sp>
        <p:nvSpPr>
          <p:cNvPr id="5" name="Rectangle 4"/>
          <p:cNvSpPr>
            <a:spLocks noChangeArrowheads="1"/>
          </p:cNvSpPr>
          <p:nvPr/>
        </p:nvSpPr>
        <p:spPr bwMode="auto">
          <a:xfrm>
            <a:off x="2331440" y="2983468"/>
            <a:ext cx="3261919" cy="369332"/>
          </a:xfrm>
          <a:prstGeom prst="rect">
            <a:avLst/>
          </a:prstGeom>
          <a:solidFill>
            <a:schemeClr val="bg1"/>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1" i="1" u="none" strike="noStrike" cap="none" normalizeH="0" baseline="0" dirty="0">
                <a:ln>
                  <a:noFill/>
                </a:ln>
                <a:effectLst/>
                <a:latin typeface="+mj-lt"/>
                <a:ea typeface="MS Mincho" pitchFamily="49" charset="-128"/>
                <a:cs typeface="Calibri" pitchFamily="34" charset="0"/>
              </a:rPr>
              <a:t>Hollalujah:</a:t>
            </a:r>
            <a:r>
              <a:rPr kumimoji="0" lang="en-US" altLang="ja-JP" sz="1800" b="1" i="1" u="none" strike="noStrike" cap="none" normalizeH="0" dirty="0">
                <a:ln>
                  <a:noFill/>
                </a:ln>
                <a:effectLst/>
                <a:latin typeface="+mj-lt"/>
                <a:ea typeface="MS Mincho" pitchFamily="49" charset="-128"/>
                <a:cs typeface="Calibri" pitchFamily="34" charset="0"/>
              </a:rPr>
              <a:t>  Up Close &amp; Personal</a:t>
            </a:r>
            <a:endParaRPr kumimoji="0" lang="en-US" altLang="ja-JP" sz="1800" b="1" i="1" u="none" strike="noStrike" cap="none" normalizeH="0" baseline="0" dirty="0">
              <a:ln>
                <a:noFill/>
              </a:ln>
              <a:effectLst/>
              <a:latin typeface="+mj-lt"/>
            </a:endParaRPr>
          </a:p>
        </p:txBody>
      </p:sp>
      <p:sp>
        <p:nvSpPr>
          <p:cNvPr id="21506" name="Rectangle 2"/>
          <p:cNvSpPr>
            <a:spLocks noChangeArrowheads="1"/>
          </p:cNvSpPr>
          <p:nvPr/>
        </p:nvSpPr>
        <p:spPr bwMode="auto">
          <a:xfrm>
            <a:off x="-5217582" y="2532965"/>
            <a:ext cx="5162760"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chemeClr val="tx1"/>
                </a:solidFill>
                <a:effectLst/>
                <a:latin typeface="Times New Roman" pitchFamily="18" charset="0"/>
                <a:ea typeface="MS Mincho" pitchFamily="49" charset="-128"/>
                <a:cs typeface="Calibri" pitchFamily="34" charset="0"/>
              </a:rPr>
              <a:t>Core Demographic	</a:t>
            </a:r>
            <a:endParaRPr lang="en-US" altLang="ja-JP" sz="1400" dirty="0">
              <a:latin typeface="Times New Roman" pitchFamily="18" charset="0"/>
              <a:ea typeface="MS Mincho" pitchFamily="49" charset="-128"/>
              <a:cs typeface="Calibri"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a:ln>
                  <a:noFill/>
                </a:ln>
                <a:solidFill>
                  <a:schemeClr val="tx1"/>
                </a:solidFill>
                <a:effectLst/>
                <a:latin typeface="Times New Roman" pitchFamily="18" charset="0"/>
                <a:ea typeface="MS Mincho" pitchFamily="49" charset="-128"/>
                <a:cs typeface="Calibri" pitchFamily="34" charset="0"/>
              </a:rPr>
              <a:t>Education</a:t>
            </a:r>
            <a:r>
              <a:rPr lang="en-US" altLang="ja-JP" sz="1400" dirty="0">
                <a:latin typeface="Times New Roman" pitchFamily="18" charset="0"/>
                <a:ea typeface="MS Mincho" pitchFamily="49" charset="-128"/>
                <a:cs typeface="Calibri" pitchFamily="34" charset="0"/>
              </a:rPr>
              <a:t> </a:t>
            </a:r>
            <a:r>
              <a:rPr kumimoji="0" lang="en-US" altLang="ja-JP" sz="1400" b="0" i="0" u="none" strike="noStrike" cap="none" normalizeH="0" baseline="0" dirty="0">
                <a:ln>
                  <a:noFill/>
                </a:ln>
                <a:solidFill>
                  <a:schemeClr val="tx1"/>
                </a:solidFill>
                <a:effectLst/>
                <a:latin typeface="Times New Roman" pitchFamily="18" charset="0"/>
                <a:ea typeface="MS Mincho" pitchFamily="49" charset="-128"/>
                <a:cs typeface="Calibri" pitchFamily="34" charset="0"/>
              </a:rPr>
              <a:t>61% Undergrad Degree or Higher, </a:t>
            </a:r>
            <a:r>
              <a:rPr lang="en-US" altLang="ja-JP" sz="1400" dirty="0">
                <a:latin typeface="Times New Roman" pitchFamily="18" charset="0"/>
                <a:ea typeface="MS Mincho" pitchFamily="49" charset="-128"/>
                <a:cs typeface="Calibri" pitchFamily="34" charset="0"/>
              </a:rPr>
              <a:t> </a:t>
            </a:r>
            <a:r>
              <a:rPr kumimoji="0" lang="en-US" altLang="ja-JP" sz="1400" b="0" i="0" u="none" strike="noStrike" cap="none" normalizeH="0" baseline="0" dirty="0">
                <a:ln>
                  <a:noFill/>
                </a:ln>
                <a:solidFill>
                  <a:schemeClr val="tx1"/>
                </a:solidFill>
                <a:effectLst/>
                <a:latin typeface="Times New Roman" pitchFamily="18" charset="0"/>
                <a:ea typeface="MS Mincho" pitchFamily="49" charset="-128"/>
                <a:cs typeface="Calibri" pitchFamily="34" charset="0"/>
              </a:rPr>
              <a:t>23% College Ed</a:t>
            </a:r>
            <a:endParaRPr kumimoji="0" lang="en-US" altLang="ja-JP" sz="900" b="0" i="0" u="none" strike="noStrike" cap="none" normalizeH="0" baseline="0" dirty="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a:ln>
                  <a:noFill/>
                </a:ln>
                <a:solidFill>
                  <a:schemeClr val="tx1"/>
                </a:solidFill>
                <a:effectLst/>
                <a:latin typeface="Times New Roman" pitchFamily="18" charset="0"/>
                <a:ea typeface="MS Mincho" pitchFamily="49" charset="-128"/>
                <a:cs typeface="Calibri" pitchFamily="34" charset="0"/>
              </a:rPr>
              <a:t>Household Income	</a:t>
            </a:r>
            <a:r>
              <a:rPr lang="en-US" altLang="ja-JP" sz="1400" dirty="0">
                <a:latin typeface="Times New Roman" pitchFamily="18" charset="0"/>
                <a:ea typeface="MS Mincho" pitchFamily="49" charset="-128"/>
                <a:cs typeface="Calibri" pitchFamily="34" charset="0"/>
              </a:rPr>
              <a:t> </a:t>
            </a:r>
            <a:r>
              <a:rPr kumimoji="0" lang="en-US" altLang="ja-JP" sz="1400" b="0" i="0" u="none" strike="noStrike" cap="none" normalizeH="0" baseline="0" dirty="0">
                <a:ln>
                  <a:noFill/>
                </a:ln>
                <a:solidFill>
                  <a:schemeClr val="tx1"/>
                </a:solidFill>
                <a:effectLst/>
                <a:latin typeface="Times New Roman" pitchFamily="18" charset="0"/>
                <a:ea typeface="MS Mincho" pitchFamily="49" charset="-128"/>
                <a:cs typeface="Calibri" pitchFamily="34" charset="0"/>
              </a:rPr>
              <a:t>58% $20k-$49k, 23% $50k+</a:t>
            </a:r>
            <a:endParaRPr kumimoji="0" lang="en-US" altLang="ja-JP" sz="900" b="0" i="0" u="none" strike="noStrike" cap="none" normalizeH="0" baseline="0" dirty="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a:ln>
                  <a:noFill/>
                </a:ln>
                <a:solidFill>
                  <a:schemeClr val="tx1"/>
                </a:solidFill>
                <a:effectLst/>
                <a:latin typeface="Times New Roman" pitchFamily="18" charset="0"/>
                <a:ea typeface="MS Mincho" pitchFamily="49" charset="-128"/>
                <a:cs typeface="Calibri" pitchFamily="34" charset="0"/>
              </a:rPr>
              <a:t>Employment</a:t>
            </a:r>
            <a:r>
              <a:rPr lang="en-US" altLang="ja-JP" sz="1400" dirty="0">
                <a:latin typeface="Times New Roman" pitchFamily="18" charset="0"/>
                <a:ea typeface="MS Mincho" pitchFamily="49" charset="-128"/>
                <a:cs typeface="Calibri" pitchFamily="34" charset="0"/>
              </a:rPr>
              <a:t> </a:t>
            </a:r>
            <a:r>
              <a:rPr kumimoji="0" lang="en-US" altLang="ja-JP" sz="1400" b="0" i="0" u="none" strike="noStrike" cap="none" normalizeH="0" baseline="0" dirty="0">
                <a:ln>
                  <a:noFill/>
                </a:ln>
                <a:solidFill>
                  <a:schemeClr val="tx1"/>
                </a:solidFill>
                <a:effectLst/>
                <a:latin typeface="Times New Roman" pitchFamily="18" charset="0"/>
                <a:ea typeface="MS Mincho" pitchFamily="49" charset="-128"/>
                <a:cs typeface="Calibri" pitchFamily="34" charset="0"/>
              </a:rPr>
              <a:t>66% F/T, 22% P/T</a:t>
            </a:r>
            <a:endParaRPr kumimoji="0" lang="en-US" altLang="ja-JP" sz="1800" b="0" i="0" u="none" strike="noStrike" cap="none" normalizeH="0" baseline="0" dirty="0">
              <a:ln>
                <a:noFill/>
              </a:ln>
              <a:solidFill>
                <a:schemeClr val="tx1"/>
              </a:solidFill>
              <a:effectLst/>
              <a:latin typeface="Arial" pitchFamily="34" charset="0"/>
            </a:endParaRPr>
          </a:p>
        </p:txBody>
      </p:sp>
      <p:graphicFrame>
        <p:nvGraphicFramePr>
          <p:cNvPr id="11" name="Chart 10"/>
          <p:cNvGraphicFramePr/>
          <p:nvPr>
            <p:extLst>
              <p:ext uri="{D42A27DB-BD31-4B8C-83A1-F6EECF244321}">
                <p14:modId xmlns:p14="http://schemas.microsoft.com/office/powerpoint/2010/main" val="702551634"/>
              </p:ext>
            </p:extLst>
          </p:nvPr>
        </p:nvGraphicFramePr>
        <p:xfrm>
          <a:off x="0" y="3886200"/>
          <a:ext cx="7723968" cy="5523807"/>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685800" y="3581400"/>
            <a:ext cx="6553200" cy="5715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228600" y="3429000"/>
            <a:ext cx="2682979" cy="461665"/>
          </a:xfrm>
          <a:prstGeom prst="rect">
            <a:avLst/>
          </a:prstGeom>
          <a:solidFill>
            <a:schemeClr val="tx1"/>
          </a:solidFill>
        </p:spPr>
        <p:txBody>
          <a:bodyPr wrap="none" rtlCol="0">
            <a:spAutoFit/>
          </a:bodyPr>
          <a:lstStyle/>
          <a:p>
            <a:r>
              <a:rPr lang="en-US" sz="2400" b="1" dirty="0">
                <a:solidFill>
                  <a:schemeClr val="bg1"/>
                </a:solidFill>
                <a:latin typeface="Times New Roman" pitchFamily="18" charset="0"/>
                <a:cs typeface="Times New Roman" pitchFamily="18" charset="0"/>
              </a:rPr>
              <a:t>Core Demographic</a:t>
            </a:r>
          </a:p>
        </p:txBody>
      </p:sp>
      <p:sp>
        <p:nvSpPr>
          <p:cNvPr id="9" name="TextBox 8"/>
          <p:cNvSpPr txBox="1"/>
          <p:nvPr/>
        </p:nvSpPr>
        <p:spPr>
          <a:xfrm>
            <a:off x="0" y="9431272"/>
            <a:ext cx="7772400" cy="461665"/>
          </a:xfrm>
          <a:prstGeom prst="rect">
            <a:avLst/>
          </a:prstGeom>
          <a:noFill/>
        </p:spPr>
        <p:txBody>
          <a:bodyPr wrap="square" rtlCol="0">
            <a:spAutoFit/>
          </a:bodyPr>
          <a:lstStyle/>
          <a:p>
            <a:pPr algn="ctr"/>
            <a:r>
              <a:rPr lang="en-US" sz="1200" b="1" dirty="0">
                <a:latin typeface="+mj-lt"/>
              </a:rPr>
              <a:t>Hollalujah Enterprises, Inc.  </a:t>
            </a:r>
          </a:p>
          <a:p>
            <a:pPr algn="ctr"/>
            <a:r>
              <a:rPr lang="en-US" sz="1200" b="1" dirty="0">
                <a:latin typeface="+mj-lt"/>
              </a:rPr>
              <a:t>Phone: (678)612-4322    Sponsorships@Hollalujah.com</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33389"/>
            <a:ext cx="7772400" cy="2852192"/>
          </a:xfrm>
          <a:prstGeom prst="rect">
            <a:avLst/>
          </a:prstGeom>
          <a:ln>
            <a:noFill/>
          </a:ln>
          <a:effectLst>
            <a:outerShdw blurRad="292100" dist="139700" dir="2700000" algn="tl" rotWithShape="0">
              <a:srgbClr val="333333">
                <a:alpha val="65000"/>
              </a:srgbClr>
            </a:outerShdw>
          </a:effectLst>
        </p:spPr>
      </p:pic>
      <p:sp>
        <p:nvSpPr>
          <p:cNvPr id="5" name="Rectangle 4"/>
          <p:cNvSpPr>
            <a:spLocks noChangeArrowheads="1"/>
          </p:cNvSpPr>
          <p:nvPr/>
        </p:nvSpPr>
        <p:spPr bwMode="auto">
          <a:xfrm>
            <a:off x="2331440" y="2916247"/>
            <a:ext cx="3261919" cy="369332"/>
          </a:xfrm>
          <a:prstGeom prst="rect">
            <a:avLst/>
          </a:prstGeom>
          <a:solidFill>
            <a:schemeClr val="bg1"/>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1" i="1" u="none" strike="noStrike" cap="none" normalizeH="0" baseline="0" dirty="0">
                <a:ln>
                  <a:noFill/>
                </a:ln>
                <a:effectLst/>
                <a:latin typeface="+mj-lt"/>
                <a:ea typeface="MS Mincho" pitchFamily="49" charset="-128"/>
                <a:cs typeface="Calibri" pitchFamily="34" charset="0"/>
              </a:rPr>
              <a:t>Hollalujah:</a:t>
            </a:r>
            <a:r>
              <a:rPr kumimoji="0" lang="en-US" altLang="ja-JP" sz="1800" b="1" i="1" u="none" strike="noStrike" cap="none" normalizeH="0" dirty="0">
                <a:ln>
                  <a:noFill/>
                </a:ln>
                <a:effectLst/>
                <a:latin typeface="+mj-lt"/>
                <a:ea typeface="MS Mincho" pitchFamily="49" charset="-128"/>
                <a:cs typeface="Calibri" pitchFamily="34" charset="0"/>
              </a:rPr>
              <a:t>  Up Close &amp; Personal</a:t>
            </a:r>
            <a:endParaRPr kumimoji="0" lang="en-US" altLang="ja-JP" sz="1800" b="1" i="1" u="none" strike="noStrike" cap="none" normalizeH="0" baseline="0" dirty="0">
              <a:ln>
                <a:noFill/>
              </a:ln>
              <a:effectLst/>
              <a:latin typeface="+mj-lt"/>
            </a:endParaRPr>
          </a:p>
        </p:txBody>
      </p:sp>
      <p:sp>
        <p:nvSpPr>
          <p:cNvPr id="21506" name="Rectangle 2"/>
          <p:cNvSpPr>
            <a:spLocks noChangeArrowheads="1"/>
          </p:cNvSpPr>
          <p:nvPr/>
        </p:nvSpPr>
        <p:spPr bwMode="auto">
          <a:xfrm>
            <a:off x="-5217582" y="2532965"/>
            <a:ext cx="5162760"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chemeClr val="tx1"/>
                </a:solidFill>
                <a:effectLst/>
                <a:latin typeface="Times New Roman" pitchFamily="18" charset="0"/>
                <a:ea typeface="MS Mincho" pitchFamily="49" charset="-128"/>
                <a:cs typeface="Calibri" pitchFamily="34" charset="0"/>
              </a:rPr>
              <a:t>Core Demographic	</a:t>
            </a:r>
            <a:endParaRPr lang="en-US" altLang="ja-JP" sz="1400" dirty="0">
              <a:latin typeface="Times New Roman" pitchFamily="18" charset="0"/>
              <a:ea typeface="MS Mincho" pitchFamily="49" charset="-128"/>
              <a:cs typeface="Calibri"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a:ln>
                  <a:noFill/>
                </a:ln>
                <a:solidFill>
                  <a:schemeClr val="tx1"/>
                </a:solidFill>
                <a:effectLst/>
                <a:latin typeface="Times New Roman" pitchFamily="18" charset="0"/>
                <a:ea typeface="MS Mincho" pitchFamily="49" charset="-128"/>
                <a:cs typeface="Calibri" pitchFamily="34" charset="0"/>
              </a:rPr>
              <a:t>Education</a:t>
            </a:r>
            <a:r>
              <a:rPr lang="en-US" altLang="ja-JP" sz="1400" dirty="0">
                <a:latin typeface="Times New Roman" pitchFamily="18" charset="0"/>
                <a:ea typeface="MS Mincho" pitchFamily="49" charset="-128"/>
                <a:cs typeface="Calibri" pitchFamily="34" charset="0"/>
              </a:rPr>
              <a:t> </a:t>
            </a:r>
            <a:r>
              <a:rPr kumimoji="0" lang="en-US" altLang="ja-JP" sz="1400" b="0" i="0" u="none" strike="noStrike" cap="none" normalizeH="0" baseline="0" dirty="0">
                <a:ln>
                  <a:noFill/>
                </a:ln>
                <a:solidFill>
                  <a:schemeClr val="tx1"/>
                </a:solidFill>
                <a:effectLst/>
                <a:latin typeface="Times New Roman" pitchFamily="18" charset="0"/>
                <a:ea typeface="MS Mincho" pitchFamily="49" charset="-128"/>
                <a:cs typeface="Calibri" pitchFamily="34" charset="0"/>
              </a:rPr>
              <a:t>61% Undergrad Degree or Higher, </a:t>
            </a:r>
            <a:r>
              <a:rPr lang="en-US" altLang="ja-JP" sz="1400" dirty="0">
                <a:latin typeface="Times New Roman" pitchFamily="18" charset="0"/>
                <a:ea typeface="MS Mincho" pitchFamily="49" charset="-128"/>
                <a:cs typeface="Calibri" pitchFamily="34" charset="0"/>
              </a:rPr>
              <a:t> </a:t>
            </a:r>
            <a:r>
              <a:rPr kumimoji="0" lang="en-US" altLang="ja-JP" sz="1400" b="0" i="0" u="none" strike="noStrike" cap="none" normalizeH="0" baseline="0" dirty="0">
                <a:ln>
                  <a:noFill/>
                </a:ln>
                <a:solidFill>
                  <a:schemeClr val="tx1"/>
                </a:solidFill>
                <a:effectLst/>
                <a:latin typeface="Times New Roman" pitchFamily="18" charset="0"/>
                <a:ea typeface="MS Mincho" pitchFamily="49" charset="-128"/>
                <a:cs typeface="Calibri" pitchFamily="34" charset="0"/>
              </a:rPr>
              <a:t>3% College Ed</a:t>
            </a:r>
            <a:endParaRPr kumimoji="0" lang="en-US" altLang="ja-JP" sz="900" b="0" i="0" u="none" strike="noStrike" cap="none" normalizeH="0" baseline="0" dirty="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a:ln>
                  <a:noFill/>
                </a:ln>
                <a:solidFill>
                  <a:schemeClr val="tx1"/>
                </a:solidFill>
                <a:effectLst/>
                <a:latin typeface="Times New Roman" pitchFamily="18" charset="0"/>
                <a:ea typeface="MS Mincho" pitchFamily="49" charset="-128"/>
                <a:cs typeface="Calibri" pitchFamily="34" charset="0"/>
              </a:rPr>
              <a:t>Household Income	</a:t>
            </a:r>
            <a:r>
              <a:rPr lang="en-US" altLang="ja-JP" sz="1400" dirty="0">
                <a:latin typeface="Times New Roman" pitchFamily="18" charset="0"/>
                <a:ea typeface="MS Mincho" pitchFamily="49" charset="-128"/>
                <a:cs typeface="Calibri" pitchFamily="34" charset="0"/>
              </a:rPr>
              <a:t> 38</a:t>
            </a:r>
            <a:r>
              <a:rPr kumimoji="0" lang="en-US" altLang="ja-JP" sz="1400" b="0" i="0" u="none" strike="noStrike" cap="none" normalizeH="0" baseline="0" dirty="0">
                <a:ln>
                  <a:noFill/>
                </a:ln>
                <a:solidFill>
                  <a:schemeClr val="tx1"/>
                </a:solidFill>
                <a:effectLst/>
                <a:latin typeface="Times New Roman" pitchFamily="18" charset="0"/>
                <a:ea typeface="MS Mincho" pitchFamily="49" charset="-128"/>
                <a:cs typeface="Calibri" pitchFamily="34" charset="0"/>
              </a:rPr>
              <a:t>% $20k-$49k, </a:t>
            </a:r>
            <a:r>
              <a:rPr lang="en-US" altLang="ja-JP" sz="1400" dirty="0">
                <a:latin typeface="Times New Roman" pitchFamily="18" charset="0"/>
                <a:ea typeface="MS Mincho" pitchFamily="49" charset="-128"/>
                <a:cs typeface="Calibri" pitchFamily="34" charset="0"/>
              </a:rPr>
              <a:t>62</a:t>
            </a:r>
            <a:r>
              <a:rPr kumimoji="0" lang="en-US" altLang="ja-JP" sz="1400" b="0" i="0" u="none" strike="noStrike" cap="none" normalizeH="0" baseline="0" dirty="0">
                <a:ln>
                  <a:noFill/>
                </a:ln>
                <a:solidFill>
                  <a:schemeClr val="tx1"/>
                </a:solidFill>
                <a:effectLst/>
                <a:latin typeface="Times New Roman" pitchFamily="18" charset="0"/>
                <a:ea typeface="MS Mincho" pitchFamily="49" charset="-128"/>
                <a:cs typeface="Calibri" pitchFamily="34" charset="0"/>
              </a:rPr>
              <a:t>% $50k+</a:t>
            </a:r>
            <a:endParaRPr kumimoji="0" lang="en-US" altLang="ja-JP" sz="900" b="0" i="0" u="none" strike="noStrike" cap="none" normalizeH="0" baseline="0" dirty="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a:ln>
                  <a:noFill/>
                </a:ln>
                <a:solidFill>
                  <a:schemeClr val="tx1"/>
                </a:solidFill>
                <a:effectLst/>
                <a:latin typeface="Times New Roman" pitchFamily="18" charset="0"/>
                <a:ea typeface="MS Mincho" pitchFamily="49" charset="-128"/>
                <a:cs typeface="Calibri" pitchFamily="34" charset="0"/>
              </a:rPr>
              <a:t>Employment</a:t>
            </a:r>
            <a:r>
              <a:rPr lang="en-US" altLang="ja-JP" sz="1400" dirty="0">
                <a:latin typeface="Times New Roman" pitchFamily="18" charset="0"/>
                <a:ea typeface="MS Mincho" pitchFamily="49" charset="-128"/>
                <a:cs typeface="Calibri" pitchFamily="34" charset="0"/>
              </a:rPr>
              <a:t> </a:t>
            </a:r>
            <a:r>
              <a:rPr kumimoji="0" lang="en-US" altLang="ja-JP" sz="1400" b="0" i="0" u="none" strike="noStrike" cap="none" normalizeH="0" baseline="0" dirty="0">
                <a:ln>
                  <a:noFill/>
                </a:ln>
                <a:solidFill>
                  <a:schemeClr val="tx1"/>
                </a:solidFill>
                <a:effectLst/>
                <a:latin typeface="Times New Roman" pitchFamily="18" charset="0"/>
                <a:ea typeface="MS Mincho" pitchFamily="49" charset="-128"/>
                <a:cs typeface="Calibri" pitchFamily="34" charset="0"/>
              </a:rPr>
              <a:t>66% F/T, 22% P/T</a:t>
            </a:r>
            <a:endParaRPr kumimoji="0" lang="en-US" altLang="ja-JP" sz="1800" b="0" i="0" u="none" strike="noStrike" cap="none" normalizeH="0" baseline="0" dirty="0">
              <a:ln>
                <a:noFill/>
              </a:ln>
              <a:solidFill>
                <a:schemeClr val="tx1"/>
              </a:solidFill>
              <a:effectLst/>
              <a:latin typeface="Arial" pitchFamily="34" charset="0"/>
            </a:endParaRPr>
          </a:p>
        </p:txBody>
      </p:sp>
      <p:graphicFrame>
        <p:nvGraphicFramePr>
          <p:cNvPr id="9" name="Chart 8"/>
          <p:cNvGraphicFramePr/>
          <p:nvPr/>
        </p:nvGraphicFramePr>
        <p:xfrm>
          <a:off x="-914400" y="6172200"/>
          <a:ext cx="4800600" cy="34331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nvGraphicFramePr>
        <p:xfrm>
          <a:off x="-29705" y="3886200"/>
          <a:ext cx="7641956" cy="5465156"/>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a:xfrm>
            <a:off x="685800" y="3581400"/>
            <a:ext cx="6553200" cy="5715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228600" y="3352800"/>
            <a:ext cx="2682979" cy="461665"/>
          </a:xfrm>
          <a:prstGeom prst="rect">
            <a:avLst/>
          </a:prstGeom>
          <a:solidFill>
            <a:schemeClr val="tx1"/>
          </a:solidFill>
        </p:spPr>
        <p:txBody>
          <a:bodyPr wrap="none" rtlCol="0">
            <a:spAutoFit/>
          </a:bodyPr>
          <a:lstStyle/>
          <a:p>
            <a:r>
              <a:rPr lang="en-US" sz="2400" b="1" dirty="0">
                <a:solidFill>
                  <a:schemeClr val="bg1"/>
                </a:solidFill>
                <a:latin typeface="Times New Roman" pitchFamily="18" charset="0"/>
                <a:cs typeface="Times New Roman" pitchFamily="18" charset="0"/>
              </a:rPr>
              <a:t>Core Demographic</a:t>
            </a:r>
          </a:p>
        </p:txBody>
      </p:sp>
      <p:sp>
        <p:nvSpPr>
          <p:cNvPr id="11" name="TextBox 10"/>
          <p:cNvSpPr txBox="1"/>
          <p:nvPr/>
        </p:nvSpPr>
        <p:spPr>
          <a:xfrm>
            <a:off x="0" y="9448800"/>
            <a:ext cx="7772400" cy="461665"/>
          </a:xfrm>
          <a:prstGeom prst="rect">
            <a:avLst/>
          </a:prstGeom>
          <a:noFill/>
        </p:spPr>
        <p:txBody>
          <a:bodyPr wrap="square" rtlCol="0">
            <a:spAutoFit/>
          </a:bodyPr>
          <a:lstStyle/>
          <a:p>
            <a:pPr algn="ctr"/>
            <a:r>
              <a:rPr lang="en-US" sz="1200" b="1" dirty="0">
                <a:latin typeface="+mj-lt"/>
              </a:rPr>
              <a:t>Hollalujah Enterprises, Inc.  5881 Strathmoor Manor Circle Lithonia, GA 30058</a:t>
            </a:r>
          </a:p>
          <a:p>
            <a:pPr algn="ctr"/>
            <a:r>
              <a:rPr lang="en-US" sz="1200" b="1" dirty="0">
                <a:latin typeface="+mj-lt"/>
              </a:rPr>
              <a:t>Phone: (678)612-4322    Sponsorships@Hollalujah.com</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_MG_0633.jpg"/>
          <p:cNvPicPr>
            <a:picLocks noChangeAspect="1"/>
          </p:cNvPicPr>
          <p:nvPr/>
        </p:nvPicPr>
        <p:blipFill>
          <a:blip r:embed="rId2" cstate="print"/>
          <a:stretch>
            <a:fillRect/>
          </a:stretch>
        </p:blipFill>
        <p:spPr>
          <a:xfrm rot="456631">
            <a:off x="5428185" y="6611202"/>
            <a:ext cx="1633599" cy="23085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55663"/>
            <a:ext cx="7772400" cy="2677656"/>
          </a:xfrm>
          <a:prstGeom prst="rect">
            <a:avLst/>
          </a:prstGeom>
          <a:ln>
            <a:noFill/>
          </a:ln>
          <a:effectLst>
            <a:outerShdw blurRad="292100" dist="139700" dir="2700000" algn="tl" rotWithShape="0">
              <a:srgbClr val="333333">
                <a:alpha val="65000"/>
              </a:srgbClr>
            </a:outerShdw>
          </a:effectLst>
        </p:spPr>
      </p:pic>
      <p:sp>
        <p:nvSpPr>
          <p:cNvPr id="5" name="Rectangle 4"/>
          <p:cNvSpPr>
            <a:spLocks noChangeArrowheads="1"/>
          </p:cNvSpPr>
          <p:nvPr/>
        </p:nvSpPr>
        <p:spPr bwMode="auto">
          <a:xfrm>
            <a:off x="1084279" y="2903162"/>
            <a:ext cx="5603842" cy="369332"/>
          </a:xfrm>
          <a:prstGeom prst="rect">
            <a:avLst/>
          </a:prstGeom>
          <a:solidFill>
            <a:schemeClr val="bg1"/>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1" i="1" u="none" strike="noStrike" cap="none" normalizeH="0" baseline="0" dirty="0">
                <a:ln>
                  <a:noFill/>
                </a:ln>
                <a:effectLst/>
                <a:latin typeface="+mj-lt"/>
                <a:ea typeface="MS Mincho" pitchFamily="49" charset="-128"/>
                <a:cs typeface="Calibri" pitchFamily="34" charset="0"/>
              </a:rPr>
              <a:t>Hollalujah:</a:t>
            </a:r>
            <a:r>
              <a:rPr kumimoji="0" lang="en-US" altLang="ja-JP" sz="1800" b="1" i="1" u="none" strike="noStrike" cap="none" normalizeH="0" dirty="0">
                <a:ln>
                  <a:noFill/>
                </a:ln>
                <a:effectLst/>
                <a:latin typeface="+mj-lt"/>
                <a:ea typeface="MS Mincho" pitchFamily="49" charset="-128"/>
                <a:cs typeface="Calibri" pitchFamily="34" charset="0"/>
              </a:rPr>
              <a:t>  Where Creativity Meets Authenticity &amp; Value</a:t>
            </a:r>
            <a:endParaRPr kumimoji="0" lang="en-US" altLang="ja-JP" sz="1800" b="1" i="1" u="none" strike="noStrike" cap="none" normalizeH="0" baseline="0" dirty="0">
              <a:ln>
                <a:noFill/>
              </a:ln>
              <a:effectLst/>
              <a:latin typeface="+mj-lt"/>
            </a:endParaRPr>
          </a:p>
        </p:txBody>
      </p:sp>
      <p:sp>
        <p:nvSpPr>
          <p:cNvPr id="20481" name="Rectangle 1"/>
          <p:cNvSpPr>
            <a:spLocks noChangeArrowheads="1"/>
          </p:cNvSpPr>
          <p:nvPr/>
        </p:nvSpPr>
        <p:spPr bwMode="auto">
          <a:xfrm>
            <a:off x="533400" y="3597533"/>
            <a:ext cx="67056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dirty="0">
                <a:ln>
                  <a:noFill/>
                </a:ln>
                <a:solidFill>
                  <a:srgbClr val="000000"/>
                </a:solidFill>
                <a:effectLst/>
                <a:latin typeface="Times New Roman" pitchFamily="18" charset="0"/>
                <a:ea typeface="MS Mincho" pitchFamily="49" charset="-128"/>
                <a:cs typeface="Times New Roman" pitchFamily="18" charset="0"/>
              </a:rPr>
              <a:t>With its legions of concerts, live theater, sports events, social events and mega-church events, Atlanta is easily one of the most competitive live entertainment markets in America. Yet, the creators of </a:t>
            </a:r>
            <a:r>
              <a:rPr kumimoji="0" lang="en-US" altLang="ja-JP" sz="1200" b="1" i="1" u="none" strike="noStrike" cap="none" normalizeH="0" baseline="0" dirty="0">
                <a:ln>
                  <a:noFill/>
                </a:ln>
                <a:solidFill>
                  <a:srgbClr val="000000"/>
                </a:solidFill>
                <a:effectLst/>
                <a:latin typeface="Times New Roman" pitchFamily="18" charset="0"/>
                <a:ea typeface="MS Mincho" pitchFamily="49" charset="-128"/>
                <a:cs typeface="Times New Roman" pitchFamily="18" charset="0"/>
              </a:rPr>
              <a:t>Hollalujah</a:t>
            </a:r>
            <a:r>
              <a:rPr kumimoji="0" lang="en-US" altLang="ja-JP" sz="1200" b="1" i="0" u="none" strike="noStrike" cap="none" normalizeH="0" baseline="0" dirty="0">
                <a:ln>
                  <a:noFill/>
                </a:ln>
                <a:solidFill>
                  <a:srgbClr val="000000"/>
                </a:solidFill>
                <a:effectLst/>
                <a:latin typeface="Times New Roman" pitchFamily="18" charset="0"/>
                <a:ea typeface="MS Mincho" pitchFamily="49" charset="-128"/>
                <a:cs typeface="Times New Roman" pitchFamily="18" charset="0"/>
              </a:rPr>
              <a:t>—Atlanta’s most popular faith-based entertainment platform—have created a unique concept that has attracted demand from other cities and that many have already tapped as a potential ready-made TV hit series. </a:t>
            </a:r>
            <a:r>
              <a:rPr kumimoji="0" lang="en-US" altLang="ja-JP" sz="1200" b="1"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In one night, guests enjoy elements of live music, comedy, poetry, vocalists, and even dance—all on one incredible stage!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ja-JP" sz="1200" b="1"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dirty="0">
                <a:ln>
                  <a:noFill/>
                </a:ln>
                <a:solidFill>
                  <a:schemeClr val="tx1"/>
                </a:solidFill>
                <a:effectLst/>
                <a:latin typeface="Times New Roman" pitchFamily="18" charset="0"/>
                <a:ea typeface="MS Mincho" pitchFamily="49" charset="-128"/>
                <a:cs typeface="Calibri" pitchFamily="34" charset="0"/>
              </a:rPr>
              <a:t>Atlanta represents a multi-million dollar faith-based marketplace that rewards the companies that are perceived to be supportive of their lifestyle with preference and loyalty. </a:t>
            </a:r>
            <a:r>
              <a:rPr kumimoji="0" lang="en-US" altLang="ja-JP" sz="1200" b="1" i="1" u="none" strike="noStrike" cap="none" normalizeH="0" baseline="0" dirty="0">
                <a:ln>
                  <a:noFill/>
                </a:ln>
                <a:solidFill>
                  <a:schemeClr val="tx1"/>
                </a:solidFill>
                <a:effectLst/>
                <a:latin typeface="Times New Roman" pitchFamily="18" charset="0"/>
                <a:ea typeface="MS Mincho" pitchFamily="49" charset="-128"/>
                <a:cs typeface="Calibri" pitchFamily="34" charset="0"/>
              </a:rPr>
              <a:t>Hollalujah</a:t>
            </a:r>
            <a:r>
              <a:rPr kumimoji="0" lang="en-US" altLang="ja-JP" sz="1200" b="1" i="0" u="none" strike="noStrike" cap="none" normalizeH="0" baseline="0" dirty="0">
                <a:ln>
                  <a:noFill/>
                </a:ln>
                <a:solidFill>
                  <a:schemeClr val="tx1"/>
                </a:solidFill>
                <a:effectLst/>
                <a:latin typeface="Times New Roman" pitchFamily="18" charset="0"/>
                <a:ea typeface="MS Mincho" pitchFamily="49" charset="-128"/>
                <a:cs typeface="Calibri" pitchFamily="34" charset="0"/>
              </a:rPr>
              <a:t> provides a creatively produced evening of wholesome entertainment that includes live musical performances, spoken word and rib-splitting comedy from some of the most talented artists in the nation. Your brand integration with </a:t>
            </a:r>
            <a:r>
              <a:rPr kumimoji="0" lang="en-US" altLang="ja-JP" sz="1200" b="1" i="1" u="none" strike="noStrike" cap="none" normalizeH="0" baseline="0" dirty="0">
                <a:ln>
                  <a:noFill/>
                </a:ln>
                <a:solidFill>
                  <a:schemeClr val="tx1"/>
                </a:solidFill>
                <a:effectLst/>
                <a:latin typeface="Times New Roman" pitchFamily="18" charset="0"/>
                <a:ea typeface="MS Mincho" pitchFamily="49" charset="-128"/>
                <a:cs typeface="Calibri" pitchFamily="34" charset="0"/>
              </a:rPr>
              <a:t>Hollalujah</a:t>
            </a:r>
            <a:r>
              <a:rPr kumimoji="0" lang="en-US" altLang="ja-JP" sz="1200" b="1" i="0" u="none" strike="noStrike" cap="none" normalizeH="0" baseline="0" dirty="0">
                <a:ln>
                  <a:noFill/>
                </a:ln>
                <a:solidFill>
                  <a:schemeClr val="tx1"/>
                </a:solidFill>
                <a:effectLst/>
                <a:latin typeface="Times New Roman" pitchFamily="18" charset="0"/>
                <a:ea typeface="MS Mincho" pitchFamily="49" charset="-128"/>
                <a:cs typeface="Calibri" pitchFamily="34" charset="0"/>
              </a:rPr>
              <a:t> provides your company access to over 60,000 consumers each month via our media network and nearly 1,000 personal touch opportunities at Peace Baptist Church!</a:t>
            </a:r>
            <a:endParaRPr kumimoji="0" lang="en-US" altLang="ja-JP" sz="1200" b="1" i="0" u="none" strike="noStrike" cap="none" normalizeH="0" baseline="0" dirty="0">
              <a:ln>
                <a:noFill/>
              </a:ln>
              <a:solidFill>
                <a:schemeClr val="tx1"/>
              </a:solidFill>
              <a:effectLst/>
              <a:latin typeface="Arial" pitchFamily="34" charset="0"/>
            </a:endParaRPr>
          </a:p>
        </p:txBody>
      </p:sp>
      <p:pic>
        <p:nvPicPr>
          <p:cNvPr id="6" name="Picture 5" descr="_MG_0583.jpg"/>
          <p:cNvPicPr>
            <a:picLocks noChangeAspect="1"/>
          </p:cNvPicPr>
          <p:nvPr/>
        </p:nvPicPr>
        <p:blipFill>
          <a:blip r:embed="rId4" cstate="print"/>
          <a:stretch>
            <a:fillRect/>
          </a:stretch>
        </p:blipFill>
        <p:spPr>
          <a:xfrm rot="20453422">
            <a:off x="2284635" y="6910460"/>
            <a:ext cx="3166646" cy="19205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descr="_MG_1666.jpg"/>
          <p:cNvPicPr>
            <a:picLocks noChangeAspect="1"/>
          </p:cNvPicPr>
          <p:nvPr/>
        </p:nvPicPr>
        <p:blipFill>
          <a:blip r:embed="rId5" cstate="print"/>
          <a:stretch>
            <a:fillRect/>
          </a:stretch>
        </p:blipFill>
        <p:spPr>
          <a:xfrm>
            <a:off x="381000" y="6553200"/>
            <a:ext cx="1903574" cy="26086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0" name="TextBox 9"/>
          <p:cNvSpPr txBox="1"/>
          <p:nvPr/>
        </p:nvSpPr>
        <p:spPr>
          <a:xfrm>
            <a:off x="0" y="9448800"/>
            <a:ext cx="7772400" cy="461665"/>
          </a:xfrm>
          <a:prstGeom prst="rect">
            <a:avLst/>
          </a:prstGeom>
          <a:noFill/>
        </p:spPr>
        <p:txBody>
          <a:bodyPr wrap="square" rtlCol="0">
            <a:spAutoFit/>
          </a:bodyPr>
          <a:lstStyle/>
          <a:p>
            <a:pPr algn="ctr"/>
            <a:r>
              <a:rPr lang="en-US" sz="1200" b="1" dirty="0">
                <a:latin typeface="+mj-lt"/>
              </a:rPr>
              <a:t>Hollalujah Enterprises, Inc. </a:t>
            </a:r>
          </a:p>
          <a:p>
            <a:pPr algn="ctr"/>
            <a:r>
              <a:rPr lang="en-US" sz="1200" b="1" dirty="0">
                <a:latin typeface="+mj-lt"/>
              </a:rPr>
              <a:t>Phone: (678)612-4322    Sponsorships@Hollalujah.com</a:t>
            </a:r>
          </a:p>
        </p:txBody>
      </p:sp>
    </p:spTree>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16729"/>
            <a:ext cx="7772400" cy="2860474"/>
          </a:xfrm>
          <a:prstGeom prst="rect">
            <a:avLst/>
          </a:prstGeom>
          <a:ln>
            <a:noFill/>
          </a:ln>
          <a:effectLst>
            <a:outerShdw blurRad="292100" dist="139700" dir="2700000" algn="tl" rotWithShape="0">
              <a:srgbClr val="333333">
                <a:alpha val="65000"/>
              </a:srgbClr>
            </a:outerShdw>
          </a:effectLst>
        </p:spPr>
      </p:pic>
      <p:sp>
        <p:nvSpPr>
          <p:cNvPr id="5" name="Rectangle 4"/>
          <p:cNvSpPr>
            <a:spLocks noChangeArrowheads="1"/>
          </p:cNvSpPr>
          <p:nvPr/>
        </p:nvSpPr>
        <p:spPr bwMode="auto">
          <a:xfrm>
            <a:off x="1970547" y="2939534"/>
            <a:ext cx="3831305" cy="369332"/>
          </a:xfrm>
          <a:prstGeom prst="rect">
            <a:avLst/>
          </a:prstGeom>
          <a:solidFill>
            <a:schemeClr val="bg1"/>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1" i="1" u="none" strike="noStrike" cap="none" normalizeH="0" baseline="0" dirty="0">
                <a:ln>
                  <a:noFill/>
                </a:ln>
                <a:effectLst/>
                <a:latin typeface="+mj-lt"/>
                <a:ea typeface="MS Mincho" pitchFamily="49" charset="-128"/>
                <a:cs typeface="Calibri" pitchFamily="34" charset="0"/>
              </a:rPr>
              <a:t>Hollalujah:</a:t>
            </a:r>
            <a:r>
              <a:rPr kumimoji="0" lang="en-US" altLang="ja-JP" sz="1800" b="1" i="1" u="none" strike="noStrike" cap="none" normalizeH="0" dirty="0">
                <a:ln>
                  <a:noFill/>
                </a:ln>
                <a:effectLst/>
                <a:latin typeface="+mj-lt"/>
                <a:ea typeface="MS Mincho" pitchFamily="49" charset="-128"/>
                <a:cs typeface="Calibri" pitchFamily="34" charset="0"/>
              </a:rPr>
              <a:t>  How </a:t>
            </a:r>
            <a:r>
              <a:rPr lang="en-US" altLang="ja-JP" sz="1800" b="1" i="1" dirty="0">
                <a:latin typeface="+mj-lt"/>
                <a:ea typeface="MS Mincho" pitchFamily="49" charset="-128"/>
                <a:cs typeface="Calibri" pitchFamily="34" charset="0"/>
              </a:rPr>
              <a:t>W</a:t>
            </a:r>
            <a:r>
              <a:rPr kumimoji="0" lang="en-US" altLang="ja-JP" sz="1800" b="1" i="1" u="none" strike="noStrike" cap="none" normalizeH="0" dirty="0">
                <a:ln>
                  <a:noFill/>
                </a:ln>
                <a:effectLst/>
                <a:latin typeface="+mj-lt"/>
                <a:ea typeface="MS Mincho" pitchFamily="49" charset="-128"/>
                <a:cs typeface="Calibri" pitchFamily="34" charset="0"/>
              </a:rPr>
              <a:t>e Connect the Dots</a:t>
            </a:r>
            <a:endParaRPr kumimoji="0" lang="en-US" altLang="ja-JP" sz="1800" b="1" i="1" u="none" strike="noStrike" cap="none" normalizeH="0" baseline="0" dirty="0">
              <a:ln>
                <a:noFill/>
              </a:ln>
              <a:effectLst/>
              <a:latin typeface="+mj-lt"/>
            </a:endParaRPr>
          </a:p>
        </p:txBody>
      </p:sp>
      <p:sp>
        <p:nvSpPr>
          <p:cNvPr id="19457" name="Rectangle 1"/>
          <p:cNvSpPr>
            <a:spLocks noChangeArrowheads="1"/>
          </p:cNvSpPr>
          <p:nvPr/>
        </p:nvSpPr>
        <p:spPr bwMode="auto">
          <a:xfrm>
            <a:off x="609600" y="3511689"/>
            <a:ext cx="65532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altLang="ja-JP" sz="1100" b="0" i="1" u="none" strike="noStrike" cap="none" normalizeH="0" baseline="0" dirty="0">
                <a:ln>
                  <a:noFill/>
                </a:ln>
                <a:solidFill>
                  <a:schemeClr val="tx1"/>
                </a:solidFill>
                <a:effectLst/>
                <a:latin typeface="Times New Roman" pitchFamily="18" charset="0"/>
                <a:ea typeface="MS Mincho" pitchFamily="49" charset="-128"/>
                <a:cs typeface="Calibri" pitchFamily="34" charset="0"/>
              </a:rPr>
              <a:t>"</a:t>
            </a:r>
            <a:r>
              <a:rPr kumimoji="0" lang="en-US" altLang="ja-JP" sz="1200" b="0" i="1"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Many African Americans consider faith an integral part of their lives. These are people that fit our (Ford Motor Company) target demographic really well in terms of income, age and lifestyle."  </a:t>
            </a:r>
            <a:endParaRPr kumimoji="0" lang="en-US" altLang="ja-JP"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ja-JP" sz="1200" b="0" i="1" u="none" strike="noStrike" cap="none" normalizeH="0" baseline="0" dirty="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ja-JP" sz="1200" b="0" i="1"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Marc Perry,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ja-JP" sz="1200" b="0" i="1"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Multicultural Marketing Manager, Uniworld Group</a:t>
            </a:r>
            <a:endParaRPr kumimoji="0" lang="en-US" altLang="ja-JP"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ja-JP" sz="1200" b="0"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ja-JP" sz="1200" b="0"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When you make a marketing investment, you want a partner who’s willing to understand how you measure success and how your brand needs to be presented to the target. Our team of brand ambassadors specialize in hearing you clearly and in executing flawlessly against your expectations. </a:t>
            </a:r>
            <a:endParaRPr kumimoji="0" lang="en-US" altLang="ja-JP"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ja-JP" sz="1200" b="0"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Among our arsenal of marketing tools are:</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ja-JP"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tab pos="457200" algn="l"/>
              </a:tabLst>
            </a:pPr>
            <a:r>
              <a:rPr kumimoji="0" lang="en-US" altLang="ja-JP" sz="1200" b="0"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An </a:t>
            </a:r>
            <a:r>
              <a:rPr kumimoji="0" lang="en-US" altLang="ja-JP" sz="1200" b="1"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Opt-In Database</a:t>
            </a:r>
            <a:r>
              <a:rPr kumimoji="0" lang="en-US" altLang="ja-JP" sz="1200" b="0"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 of over 60,000 consumers who look forward to hearing what’s new through limited broadcast emails each month</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tab pos="457200" algn="l"/>
              </a:tabLst>
            </a:pPr>
            <a:endParaRPr kumimoji="0" lang="en-US" altLang="ja-JP"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tab pos="457200" algn="l"/>
              </a:tabLst>
            </a:pPr>
            <a:r>
              <a:rPr kumimoji="0" lang="en-US" altLang="ja-JP" sz="1200" b="1"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In-House Video Capabilities</a:t>
            </a:r>
            <a:r>
              <a:rPr kumimoji="0" lang="en-US" altLang="ja-JP" sz="1200" b="0"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 for the production of customized messaging and the </a:t>
            </a:r>
            <a:r>
              <a:rPr kumimoji="0" lang="en-US" altLang="ja-JP" sz="1200" b="0" i="1"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Hollalujah Report</a:t>
            </a:r>
            <a:r>
              <a:rPr kumimoji="0" lang="en-US" altLang="ja-JP" sz="1200" b="0"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—a video promo taped live each show featuring fans, sponsors and out-takes of the show, then served to social media and email</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tab pos="457200" algn="l"/>
              </a:tabLst>
            </a:pPr>
            <a:endParaRPr kumimoji="0" lang="en-US" altLang="ja-JP"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tab pos="457200" algn="l"/>
              </a:tabLst>
            </a:pPr>
            <a:r>
              <a:rPr kumimoji="0" lang="en-US" altLang="ja-JP" sz="1200" b="1"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Presenting Sponsorship</a:t>
            </a:r>
            <a:r>
              <a:rPr kumimoji="0" lang="en-US" altLang="ja-JP" sz="1200" b="0"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 where one (1) exclusive sponsor can attach its brand to ours in a way that garners consideration, trial and brand preference</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tab pos="457200" algn="l"/>
              </a:tabLst>
            </a:pPr>
            <a:endParaRPr kumimoji="0" lang="en-US" altLang="ja-JP"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tab pos="457200" algn="l"/>
              </a:tabLst>
            </a:pPr>
            <a:r>
              <a:rPr kumimoji="0" lang="en-US" altLang="ja-JP" sz="1200" b="1"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Promotional Partners </a:t>
            </a:r>
            <a:r>
              <a:rPr kumimoji="0" lang="en-US" altLang="ja-JP" sz="1200" b="0"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where brands can collaborate with our team to create unique experiential opportunities for our guests to win prizes provided by the partner</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tab pos="457200" algn="l"/>
              </a:tabLst>
            </a:pPr>
            <a:endParaRPr kumimoji="0" lang="en-US" altLang="ja-JP"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tab pos="457200" algn="l"/>
              </a:tabLst>
            </a:pPr>
            <a:r>
              <a:rPr kumimoji="0" lang="en-US" altLang="ja-JP" sz="1200" b="1"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Product Placement Sponsors </a:t>
            </a:r>
            <a:r>
              <a:rPr kumimoji="0" lang="en-US" altLang="ja-JP" sz="1200" b="0"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where sponsor brands are strategically placed throughout the venue and fans are driven to interact through a traditional and social media prompts that lead to sampling</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tab pos="457200" algn="l"/>
              </a:tabLst>
            </a:pPr>
            <a:endParaRPr kumimoji="0" lang="en-US" altLang="ja-JP"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tab pos="457200" algn="l"/>
              </a:tabLst>
            </a:pPr>
            <a:r>
              <a:rPr kumimoji="0" lang="en-US" altLang="ja-JP" sz="1200" b="1"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Hollalujah Roadshow </a:t>
            </a:r>
            <a:r>
              <a:rPr kumimoji="0" lang="en-US" altLang="ja-JP" sz="1200" b="0"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where we leverage our relationships with our fans and bring consumers to your business for an exclusive event designed specifically for your brand.  Ideal for retail, car dealers, real estate and restaurants!</a:t>
            </a:r>
            <a:endParaRPr kumimoji="0" lang="en-US" altLang="ja-JP" sz="12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6" name="Rectangle 5"/>
          <p:cNvSpPr/>
          <p:nvPr/>
        </p:nvSpPr>
        <p:spPr>
          <a:xfrm>
            <a:off x="457200" y="3352800"/>
            <a:ext cx="6858000" cy="6019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0" y="9448800"/>
            <a:ext cx="7772400" cy="461665"/>
          </a:xfrm>
          <a:prstGeom prst="rect">
            <a:avLst/>
          </a:prstGeom>
          <a:noFill/>
        </p:spPr>
        <p:txBody>
          <a:bodyPr wrap="square" rtlCol="0">
            <a:spAutoFit/>
          </a:bodyPr>
          <a:lstStyle/>
          <a:p>
            <a:pPr algn="ctr"/>
            <a:r>
              <a:rPr lang="en-US" sz="1200" b="1" dirty="0">
                <a:latin typeface="+mj-lt"/>
              </a:rPr>
              <a:t>Hollalujah Enterprises, Inc. </a:t>
            </a:r>
          </a:p>
          <a:p>
            <a:pPr algn="ctr"/>
            <a:r>
              <a:rPr lang="en-US" sz="1200" b="1" dirty="0">
                <a:latin typeface="+mj-lt"/>
              </a:rPr>
              <a:t>Phone: (678)612-4322    Sponsorships@Hollalujah.com</a:t>
            </a:r>
          </a:p>
        </p:txBody>
      </p:sp>
    </p:spTree>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7772400" cy="2860474"/>
          </a:xfrm>
          <a:prstGeom prst="rect">
            <a:avLst/>
          </a:prstGeom>
          <a:ln>
            <a:noFill/>
          </a:ln>
          <a:effectLst>
            <a:outerShdw blurRad="292100" dist="139700" dir="2700000" algn="tl" rotWithShape="0">
              <a:srgbClr val="333333">
                <a:alpha val="65000"/>
              </a:srgbClr>
            </a:outerShdw>
          </a:effectLst>
        </p:spPr>
      </p:pic>
      <p:sp>
        <p:nvSpPr>
          <p:cNvPr id="5" name="Rectangle 4"/>
          <p:cNvSpPr>
            <a:spLocks noChangeArrowheads="1"/>
          </p:cNvSpPr>
          <p:nvPr/>
        </p:nvSpPr>
        <p:spPr bwMode="auto">
          <a:xfrm>
            <a:off x="2353286" y="2904408"/>
            <a:ext cx="3294428" cy="369332"/>
          </a:xfrm>
          <a:prstGeom prst="rect">
            <a:avLst/>
          </a:prstGeom>
          <a:solidFill>
            <a:schemeClr val="bg1"/>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1" i="1" u="none" strike="noStrike" cap="none" normalizeH="0" baseline="0" dirty="0">
                <a:ln>
                  <a:noFill/>
                </a:ln>
                <a:effectLst/>
                <a:latin typeface="+mj-lt"/>
                <a:ea typeface="MS Mincho" pitchFamily="49" charset="-128"/>
                <a:cs typeface="Calibri" pitchFamily="34" charset="0"/>
              </a:rPr>
              <a:t>Hollalujah:</a:t>
            </a:r>
            <a:r>
              <a:rPr kumimoji="0" lang="en-US" altLang="ja-JP" sz="1800" b="1" i="1" u="none" strike="noStrike" cap="none" normalizeH="0" dirty="0">
                <a:ln>
                  <a:noFill/>
                </a:ln>
                <a:effectLst/>
                <a:latin typeface="+mj-lt"/>
                <a:ea typeface="MS Mincho" pitchFamily="49" charset="-128"/>
                <a:cs typeface="Calibri" pitchFamily="34" charset="0"/>
              </a:rPr>
              <a:t>  About the Producers</a:t>
            </a:r>
            <a:endParaRPr kumimoji="0" lang="en-US" altLang="ja-JP" sz="1800" b="1" i="1" u="none" strike="noStrike" cap="none" normalizeH="0" baseline="0" dirty="0">
              <a:ln>
                <a:noFill/>
              </a:ln>
              <a:effectLst/>
              <a:latin typeface="+mj-lt"/>
            </a:endParaRPr>
          </a:p>
        </p:txBody>
      </p:sp>
      <p:sp>
        <p:nvSpPr>
          <p:cNvPr id="6" name="Rectangle 5"/>
          <p:cNvSpPr/>
          <p:nvPr/>
        </p:nvSpPr>
        <p:spPr>
          <a:xfrm>
            <a:off x="990600" y="3543955"/>
            <a:ext cx="6019800" cy="5447645"/>
          </a:xfrm>
          <a:prstGeom prst="rect">
            <a:avLst/>
          </a:prstGeom>
        </p:spPr>
        <p:txBody>
          <a:bodyPr wrap="square">
            <a:spAutoFit/>
          </a:bodyPr>
          <a:lstStyle/>
          <a:p>
            <a:r>
              <a:rPr lang="en-US" sz="1200" b="1" i="1" dirty="0" err="1">
                <a:latin typeface="Times New Roman" pitchFamily="18" charset="0"/>
                <a:cs typeface="Times New Roman" pitchFamily="18" charset="0"/>
              </a:rPr>
              <a:t>EPeriod</a:t>
            </a:r>
            <a:r>
              <a:rPr lang="en-US" sz="1200" b="1" i="1" dirty="0">
                <a:latin typeface="Times New Roman" pitchFamily="18" charset="0"/>
                <a:cs typeface="Times New Roman" pitchFamily="18" charset="0"/>
              </a:rPr>
              <a:t>, LLC has been wowing crowds and producing incredible events for the past</a:t>
            </a:r>
          </a:p>
          <a:p>
            <a:r>
              <a:rPr lang="en-US" sz="1200" dirty="0">
                <a:latin typeface="Times New Roman" pitchFamily="18" charset="0"/>
                <a:cs typeface="Times New Roman" pitchFamily="18" charset="0"/>
              </a:rPr>
              <a:t>twelve years. In addition to writing and producing poetry and jazz shows, founder E.</a:t>
            </a:r>
          </a:p>
          <a:p>
            <a:r>
              <a:rPr lang="en-US" sz="1200" dirty="0">
                <a:latin typeface="Times New Roman" pitchFamily="18" charset="0"/>
                <a:cs typeface="Times New Roman" pitchFamily="18" charset="0"/>
              </a:rPr>
              <a:t>Christopher Cornell has a resume that includes appearances on </a:t>
            </a:r>
            <a:r>
              <a:rPr lang="en-US" sz="1200" i="1" dirty="0">
                <a:latin typeface="Times New Roman" pitchFamily="18" charset="0"/>
                <a:cs typeface="Times New Roman" pitchFamily="18" charset="0"/>
              </a:rPr>
              <a:t>MTV Road Rules 11:</a:t>
            </a:r>
          </a:p>
          <a:p>
            <a:r>
              <a:rPr lang="en-US" sz="1200" i="1" dirty="0">
                <a:latin typeface="Times New Roman" pitchFamily="18" charset="0"/>
                <a:cs typeface="Times New Roman" pitchFamily="18" charset="0"/>
              </a:rPr>
              <a:t>Campus Crawl with Grammy Award-winning group Outkast; appearances on Atlanta based</a:t>
            </a:r>
          </a:p>
          <a:p>
            <a:r>
              <a:rPr lang="en-US" sz="1200" dirty="0">
                <a:latin typeface="Times New Roman" pitchFamily="18" charset="0"/>
                <a:cs typeface="Times New Roman" pitchFamily="18" charset="0"/>
              </a:rPr>
              <a:t>V-103 as a featured entertainer; accolades in </a:t>
            </a:r>
            <a:r>
              <a:rPr lang="en-US" sz="1200" i="1" dirty="0">
                <a:latin typeface="Times New Roman" pitchFamily="18" charset="0"/>
                <a:cs typeface="Times New Roman" pitchFamily="18" charset="0"/>
              </a:rPr>
              <a:t>Upscale Magazine, the L.A. Times,</a:t>
            </a:r>
          </a:p>
          <a:p>
            <a:r>
              <a:rPr lang="en-US" sz="1200" dirty="0">
                <a:latin typeface="Times New Roman" pitchFamily="18" charset="0"/>
                <a:cs typeface="Times New Roman" pitchFamily="18" charset="0"/>
              </a:rPr>
              <a:t>the </a:t>
            </a:r>
            <a:r>
              <a:rPr lang="en-US" sz="1200" i="1" dirty="0">
                <a:latin typeface="Times New Roman" pitchFamily="18" charset="0"/>
                <a:cs typeface="Times New Roman" pitchFamily="18" charset="0"/>
              </a:rPr>
              <a:t>Atlanta Business Chronicle and Rolling Out Magazine; performances on Robert</a:t>
            </a:r>
          </a:p>
          <a:p>
            <a:r>
              <a:rPr lang="en-US" sz="1200" dirty="0">
                <a:latin typeface="Times New Roman" pitchFamily="18" charset="0"/>
                <a:cs typeface="Times New Roman" pitchFamily="18" charset="0"/>
              </a:rPr>
              <a:t>Townsend’s </a:t>
            </a:r>
            <a:r>
              <a:rPr lang="en-US" sz="1200" i="1" dirty="0">
                <a:latin typeface="Times New Roman" pitchFamily="18" charset="0"/>
                <a:cs typeface="Times New Roman" pitchFamily="18" charset="0"/>
              </a:rPr>
              <a:t>Spoken on Black Family Channel and BET’s Lyric Café; youth empowerment</a:t>
            </a:r>
          </a:p>
          <a:p>
            <a:r>
              <a:rPr lang="en-US" sz="1200" dirty="0">
                <a:latin typeface="Times New Roman" pitchFamily="18" charset="0"/>
                <a:cs typeface="Times New Roman" pitchFamily="18" charset="0"/>
              </a:rPr>
              <a:t>by hosting teen open mic events, writing workshops and through his non-profit</a:t>
            </a:r>
          </a:p>
          <a:p>
            <a:r>
              <a:rPr lang="en-US" sz="1200" dirty="0">
                <a:latin typeface="Times New Roman" pitchFamily="18" charset="0"/>
                <a:cs typeface="Times New Roman" pitchFamily="18" charset="0"/>
              </a:rPr>
              <a:t>organization, Project A.R.M.; opening performances for national recording artists</a:t>
            </a:r>
          </a:p>
          <a:p>
            <a:r>
              <a:rPr lang="en-US" sz="1200" dirty="0">
                <a:latin typeface="Times New Roman" pitchFamily="18" charset="0"/>
                <a:cs typeface="Times New Roman" pitchFamily="18" charset="0"/>
              </a:rPr>
              <a:t>including Will Downing, Angie Stone and Musiq Soulchild; Executive Producer/Artistic</a:t>
            </a:r>
          </a:p>
          <a:p>
            <a:r>
              <a:rPr lang="en-US" sz="1200" dirty="0">
                <a:latin typeface="Times New Roman" pitchFamily="18" charset="0"/>
                <a:cs typeface="Times New Roman" pitchFamily="18" charset="0"/>
              </a:rPr>
              <a:t>Director of </a:t>
            </a:r>
            <a:r>
              <a:rPr lang="en-US" sz="1200" i="1" dirty="0">
                <a:latin typeface="Times New Roman" pitchFamily="18" charset="0"/>
                <a:cs typeface="Times New Roman" pitchFamily="18" charset="0"/>
              </a:rPr>
              <a:t>She Speaks; entertainment booking for universities, churches, community</a:t>
            </a:r>
          </a:p>
          <a:p>
            <a:r>
              <a:rPr lang="en-US" sz="1200" dirty="0">
                <a:latin typeface="Times New Roman" pitchFamily="18" charset="0"/>
                <a:cs typeface="Times New Roman" pitchFamily="18" charset="0"/>
              </a:rPr>
              <a:t>centers and conventions; public speaking instructor at </a:t>
            </a:r>
            <a:r>
              <a:rPr lang="en-US" sz="1200" i="1" dirty="0">
                <a:latin typeface="Times New Roman" pitchFamily="18" charset="0"/>
                <a:cs typeface="Times New Roman" pitchFamily="18" charset="0"/>
              </a:rPr>
              <a:t>Spelman College; Lead Business</a:t>
            </a:r>
          </a:p>
          <a:p>
            <a:r>
              <a:rPr lang="en-US" sz="1200" dirty="0">
                <a:latin typeface="Times New Roman" pitchFamily="18" charset="0"/>
                <a:cs typeface="Times New Roman" pitchFamily="18" charset="0"/>
              </a:rPr>
              <a:t>Communication instructor at </a:t>
            </a:r>
            <a:r>
              <a:rPr lang="en-US" sz="1200" i="1" dirty="0">
                <a:latin typeface="Times New Roman" pitchFamily="18" charset="0"/>
                <a:cs typeface="Times New Roman" pitchFamily="18" charset="0"/>
              </a:rPr>
              <a:t>Year Up; highly successful events including production of</a:t>
            </a:r>
          </a:p>
          <a:p>
            <a:r>
              <a:rPr lang="en-US" sz="1200" dirty="0">
                <a:latin typeface="Times New Roman" pitchFamily="18" charset="0"/>
                <a:cs typeface="Times New Roman" pitchFamily="18" charset="0"/>
              </a:rPr>
              <a:t>DeKalb Family Fun Day with Former CEO Lee May</a:t>
            </a:r>
          </a:p>
          <a:p>
            <a:endParaRPr lang="en-US" sz="1200" dirty="0">
              <a:latin typeface="Times New Roman" pitchFamily="18" charset="0"/>
              <a:cs typeface="Times New Roman" pitchFamily="18" charset="0"/>
            </a:endParaRPr>
          </a:p>
          <a:p>
            <a:endParaRPr lang="en-US" sz="1200" dirty="0">
              <a:latin typeface="Times New Roman" pitchFamily="18" charset="0"/>
              <a:cs typeface="Times New Roman" pitchFamily="18" charset="0"/>
            </a:endParaRPr>
          </a:p>
          <a:p>
            <a:r>
              <a:rPr lang="en-US" sz="1200" b="1" i="1" dirty="0">
                <a:latin typeface="Times New Roman" pitchFamily="18" charset="0"/>
                <a:cs typeface="Times New Roman" pitchFamily="18" charset="0"/>
              </a:rPr>
              <a:t>Corwin “C-Dawg” Oglesby Corwin O., or to his friends and fans "C-Dawg", is well</a:t>
            </a:r>
          </a:p>
          <a:p>
            <a:r>
              <a:rPr lang="en-US" sz="1200" dirty="0">
                <a:latin typeface="Times New Roman" pitchFamily="18" charset="0"/>
                <a:cs typeface="Times New Roman" pitchFamily="18" charset="0"/>
              </a:rPr>
              <a:t>decorated and respected comedy veteran. Corwin O.'s silly, care-free style of comedy</a:t>
            </a:r>
          </a:p>
          <a:p>
            <a:r>
              <a:rPr lang="en-US" sz="1200" dirty="0">
                <a:latin typeface="Times New Roman" pitchFamily="18" charset="0"/>
                <a:cs typeface="Times New Roman" pitchFamily="18" charset="0"/>
              </a:rPr>
              <a:t>is as fun to watch as it is to hear. He draws you into his hilarious comedy world with</a:t>
            </a:r>
          </a:p>
          <a:p>
            <a:r>
              <a:rPr lang="en-US" sz="1200" dirty="0">
                <a:latin typeface="Times New Roman" pitchFamily="18" charset="0"/>
                <a:cs typeface="Times New Roman" pitchFamily="18" charset="0"/>
              </a:rPr>
              <a:t>his even keel comedic timing and vivid story telling with a flair for free-style that hooks</a:t>
            </a:r>
          </a:p>
          <a:p>
            <a:r>
              <a:rPr lang="en-US" sz="1200" dirty="0">
                <a:latin typeface="Times New Roman" pitchFamily="18" charset="0"/>
                <a:cs typeface="Times New Roman" pitchFamily="18" charset="0"/>
              </a:rPr>
              <a:t>audiences and keeps them eagerly wondering what he may do next! Corwin O. is a</a:t>
            </a:r>
          </a:p>
          <a:p>
            <a:r>
              <a:rPr lang="en-US" sz="1200" dirty="0">
                <a:latin typeface="Times New Roman" pitchFamily="18" charset="0"/>
                <a:cs typeface="Times New Roman" pitchFamily="18" charset="0"/>
              </a:rPr>
              <a:t>native of Atlanta, GA and incorporates southern style humor in his material. Corwin O.</a:t>
            </a:r>
          </a:p>
          <a:p>
            <a:r>
              <a:rPr lang="en-US" sz="1200" dirty="0">
                <a:latin typeface="Times New Roman" pitchFamily="18" charset="0"/>
                <a:cs typeface="Times New Roman" pitchFamily="18" charset="0"/>
              </a:rPr>
              <a:t>is also a key player in the improvisational troupe "The Blacktop Circus", and is a regular</a:t>
            </a:r>
          </a:p>
          <a:p>
            <a:r>
              <a:rPr lang="en-US" sz="1200" dirty="0">
                <a:latin typeface="Times New Roman" pitchFamily="18" charset="0"/>
                <a:cs typeface="Times New Roman" pitchFamily="18" charset="0"/>
              </a:rPr>
              <a:t>host of The Uptown Comedy Club in Atlanta. Corwin O. has shared the stage with some</a:t>
            </a:r>
          </a:p>
          <a:p>
            <a:r>
              <a:rPr lang="en-US" sz="1200" dirty="0">
                <a:latin typeface="Times New Roman" pitchFamily="18" charset="0"/>
                <a:cs typeface="Times New Roman" pitchFamily="18" charset="0"/>
              </a:rPr>
              <a:t>of the best and brightest in comedy, including Chris Tucker, Jamie Foxx, Steve Harvey,</a:t>
            </a:r>
          </a:p>
          <a:p>
            <a:r>
              <a:rPr lang="en-US" sz="1200" dirty="0">
                <a:latin typeface="Times New Roman" pitchFamily="18" charset="0"/>
                <a:cs typeface="Times New Roman" pitchFamily="18" charset="0"/>
              </a:rPr>
              <a:t>and Monique! He continues to tour comedy Clubs, Colleges, and is nationally</a:t>
            </a:r>
          </a:p>
          <a:p>
            <a:r>
              <a:rPr lang="en-US" sz="1200" dirty="0">
                <a:latin typeface="Times New Roman" pitchFamily="18" charset="0"/>
                <a:cs typeface="Times New Roman" pitchFamily="18" charset="0"/>
              </a:rPr>
              <a:t>recognized with credits including BET, Army International Tour, and major radio</a:t>
            </a:r>
          </a:p>
          <a:p>
            <a:r>
              <a:rPr lang="en-US" sz="1200" dirty="0">
                <a:latin typeface="Times New Roman" pitchFamily="18" charset="0"/>
                <a:cs typeface="Times New Roman" pitchFamily="18" charset="0"/>
              </a:rPr>
              <a:t>markets. Corwin O. is a definite must see! He is funny, powerful, lovable, silly and</a:t>
            </a:r>
          </a:p>
          <a:p>
            <a:r>
              <a:rPr lang="en-US" sz="1200" dirty="0">
                <a:latin typeface="Times New Roman" pitchFamily="18" charset="0"/>
                <a:cs typeface="Times New Roman" pitchFamily="18" charset="0"/>
              </a:rPr>
              <a:t>commanding as a southern preacher!!! The world is his pulpit.</a:t>
            </a:r>
          </a:p>
        </p:txBody>
      </p:sp>
      <p:sp>
        <p:nvSpPr>
          <p:cNvPr id="7" name="Rectangle 6"/>
          <p:cNvSpPr/>
          <p:nvPr/>
        </p:nvSpPr>
        <p:spPr>
          <a:xfrm>
            <a:off x="685800" y="3352800"/>
            <a:ext cx="6553200" cy="5867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0" y="9448800"/>
            <a:ext cx="7772400" cy="461665"/>
          </a:xfrm>
          <a:prstGeom prst="rect">
            <a:avLst/>
          </a:prstGeom>
          <a:noFill/>
        </p:spPr>
        <p:txBody>
          <a:bodyPr wrap="square" rtlCol="0">
            <a:spAutoFit/>
          </a:bodyPr>
          <a:lstStyle/>
          <a:p>
            <a:pPr algn="ctr"/>
            <a:r>
              <a:rPr lang="en-US" sz="1200" b="1" dirty="0">
                <a:latin typeface="+mj-lt"/>
              </a:rPr>
              <a:t>Hollalujah Enterprises, Inc. </a:t>
            </a:r>
          </a:p>
          <a:p>
            <a:pPr algn="ctr"/>
            <a:r>
              <a:rPr lang="en-US" sz="1200" b="1" dirty="0">
                <a:latin typeface="+mj-lt"/>
              </a:rPr>
              <a:t>Phone: (678)612-4322    Sponsorships@Hollalujah.com</a:t>
            </a:r>
          </a:p>
        </p:txBody>
      </p:sp>
    </p:spTree>
  </p:cSld>
  <p:clrMapOvr>
    <a:masterClrMapping/>
  </p:clrMapOvr>
  <p:transition spd="med">
    <p:random/>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808</TotalTime>
  <Words>1913</Words>
  <Application>Microsoft Office PowerPoint</Application>
  <PresentationFormat>Custom</PresentationFormat>
  <Paragraphs>175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E. Christopher Cornell</cp:lastModifiedBy>
  <cp:revision>58</cp:revision>
  <dcterms:created xsi:type="dcterms:W3CDTF">2012-11-08T03:38:45Z</dcterms:created>
  <dcterms:modified xsi:type="dcterms:W3CDTF">2022-12-07T05:35:00Z</dcterms:modified>
</cp:coreProperties>
</file>